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824780" y="769937"/>
            <a:ext cx="974344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797994" y="2438400"/>
            <a:ext cx="4770227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8469877" y="6232199"/>
            <a:ext cx="258622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66927" y="1135748"/>
            <a:ext cx="10058401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AI &amp; INNOVATION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66927" y="2281490"/>
            <a:ext cx="10058401" cy="129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66926" y="3971564"/>
            <a:ext cx="11057842" cy="530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Test </a:t>
            </a:r>
            <a:r>
              <a:rPr>
                <a:solidFill>
                  <a:srgbClr val="111111"/>
                </a:solidFill>
              </a:rPr>
              <a:t>before building.</a:t>
            </a:r>
          </a:p>
        </p:txBody>
      </p:sp>
      <p:sp>
        <p:nvSpPr>
          <p:cNvPr id="23" name="Shape 4"/>
          <p:cNvSpPr/>
          <p:nvPr/>
        </p:nvSpPr>
        <p:spPr>
          <a:xfrm>
            <a:off x="566928" y="5303520"/>
            <a:ext cx="6126480" cy="457202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4" name="Text 5"/>
          <p:cNvSpPr txBox="1"/>
          <p:nvPr/>
        </p:nvSpPr>
        <p:spPr>
          <a:xfrm>
            <a:off x="566928" y="5464347"/>
            <a:ext cx="6126480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DELIVERABLE OF THE DAY — M3 · TESTED HYPOTHESES &amp; CONSOLIDATED VALUE</a:t>
            </a:r>
          </a:p>
        </p:txBody>
      </p:sp>
      <p:pic>
        <p:nvPicPr>
          <p:cNvPr id="2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9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  <p:sp>
        <p:nvSpPr>
          <p:cNvPr id="30" name="Text 2"/>
          <p:cNvSpPr txBox="1"/>
          <p:nvPr/>
        </p:nvSpPr>
        <p:spPr>
          <a:xfrm>
            <a:off x="1984248" y="562815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6E6E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THREAD OF THE DAY</a:t>
            </a:r>
          </a:p>
        </p:txBody>
      </p:sp>
      <p:sp>
        <p:nvSpPr>
          <p:cNvPr id="31" name="Text 3"/>
          <p:cNvSpPr txBox="1"/>
          <p:nvPr/>
        </p:nvSpPr>
        <p:spPr>
          <a:xfrm>
            <a:off x="566926" y="1024127"/>
            <a:ext cx="11057842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you produce today</a:t>
            </a:r>
          </a:p>
        </p:txBody>
      </p:sp>
      <p:sp>
        <p:nvSpPr>
          <p:cNvPr id="32" name="Shape 4"/>
          <p:cNvSpPr/>
          <p:nvPr/>
        </p:nvSpPr>
        <p:spPr>
          <a:xfrm>
            <a:off x="566927" y="1874520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3" name="Shape 5"/>
          <p:cNvSpPr/>
          <p:nvPr/>
        </p:nvSpPr>
        <p:spPr>
          <a:xfrm>
            <a:off x="713230" y="202082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4" name="Text 6"/>
          <p:cNvSpPr txBox="1"/>
          <p:nvPr/>
        </p:nvSpPr>
        <p:spPr>
          <a:xfrm>
            <a:off x="713230" y="2110528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35" name="Text 7"/>
          <p:cNvSpPr txBox="1"/>
          <p:nvPr/>
        </p:nvSpPr>
        <p:spPr>
          <a:xfrm>
            <a:off x="1353310" y="2048578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hypotheses to test</a:t>
            </a:r>
          </a:p>
        </p:txBody>
      </p:sp>
      <p:sp>
        <p:nvSpPr>
          <p:cNvPr id="36" name="Text 8"/>
          <p:cNvSpPr txBox="1"/>
          <p:nvPr/>
        </p:nvSpPr>
        <p:spPr>
          <a:xfrm>
            <a:off x="1353310" y="2344727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Turn your hunches into bets that can be verified.</a:t>
            </a:r>
          </a:p>
        </p:txBody>
      </p:sp>
      <p:sp>
        <p:nvSpPr>
          <p:cNvPr id="37" name="Shape 9"/>
          <p:cNvSpPr/>
          <p:nvPr/>
        </p:nvSpPr>
        <p:spPr>
          <a:xfrm>
            <a:off x="566927" y="2734055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8" name="Shape 10"/>
          <p:cNvSpPr/>
          <p:nvPr/>
        </p:nvSpPr>
        <p:spPr>
          <a:xfrm>
            <a:off x="713230" y="2880360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9" name="Text 11"/>
          <p:cNvSpPr txBox="1"/>
          <p:nvPr/>
        </p:nvSpPr>
        <p:spPr>
          <a:xfrm>
            <a:off x="713230" y="2970065"/>
            <a:ext cx="475490" cy="296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0" name="Text 12"/>
          <p:cNvSpPr txBox="1"/>
          <p:nvPr/>
        </p:nvSpPr>
        <p:spPr>
          <a:xfrm>
            <a:off x="1353310" y="2908113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test protocol</a:t>
            </a:r>
          </a:p>
        </p:txBody>
      </p:sp>
      <p:sp>
        <p:nvSpPr>
          <p:cNvPr id="41" name="Text 13"/>
          <p:cNvSpPr txBox="1"/>
          <p:nvPr/>
        </p:nvSpPr>
        <p:spPr>
          <a:xfrm>
            <a:off x="1353310" y="3204262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A scenario, a mission, points to observe — without influencing.</a:t>
            </a:r>
          </a:p>
        </p:txBody>
      </p:sp>
      <p:sp>
        <p:nvSpPr>
          <p:cNvPr id="42" name="Shape 14"/>
          <p:cNvSpPr/>
          <p:nvPr/>
        </p:nvSpPr>
        <p:spPr>
          <a:xfrm>
            <a:off x="566927" y="3593591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3" name="Shape 15"/>
          <p:cNvSpPr/>
          <p:nvPr/>
        </p:nvSpPr>
        <p:spPr>
          <a:xfrm>
            <a:off x="713230" y="3739896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4" name="Text 16"/>
          <p:cNvSpPr txBox="1"/>
          <p:nvPr/>
        </p:nvSpPr>
        <p:spPr>
          <a:xfrm>
            <a:off x="713230" y="3829601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5" name="Text 17"/>
          <p:cNvSpPr txBox="1"/>
          <p:nvPr/>
        </p:nvSpPr>
        <p:spPr>
          <a:xfrm>
            <a:off x="1353310" y="3767649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wireframes</a:t>
            </a:r>
          </a:p>
        </p:txBody>
      </p:sp>
      <p:sp>
        <p:nvSpPr>
          <p:cNvPr id="46" name="Text 18"/>
          <p:cNvSpPr txBox="1"/>
          <p:nvPr/>
        </p:nvSpPr>
        <p:spPr>
          <a:xfrm>
            <a:off x="1353310" y="4063798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Your screens to sketch in the Wireframes notebook (separate file).</a:t>
            </a:r>
          </a:p>
        </p:txBody>
      </p:sp>
      <p:sp>
        <p:nvSpPr>
          <p:cNvPr id="47" name="Shape 19"/>
          <p:cNvSpPr/>
          <p:nvPr/>
        </p:nvSpPr>
        <p:spPr>
          <a:xfrm>
            <a:off x="566927" y="4453128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8" name="Shape 20"/>
          <p:cNvSpPr/>
          <p:nvPr/>
        </p:nvSpPr>
        <p:spPr>
          <a:xfrm>
            <a:off x="713230" y="459943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9" name="Text 21"/>
          <p:cNvSpPr txBox="1"/>
          <p:nvPr/>
        </p:nvSpPr>
        <p:spPr>
          <a:xfrm>
            <a:off x="713230" y="4689137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0" name="Text 22"/>
          <p:cNvSpPr txBox="1"/>
          <p:nvPr/>
        </p:nvSpPr>
        <p:spPr>
          <a:xfrm>
            <a:off x="1353310" y="4627186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test summary</a:t>
            </a:r>
          </a:p>
        </p:txBody>
      </p:sp>
      <p:sp>
        <p:nvSpPr>
          <p:cNvPr id="51" name="Text 23"/>
          <p:cNvSpPr txBox="1"/>
          <p:nvPr/>
        </p:nvSpPr>
        <p:spPr>
          <a:xfrm>
            <a:off x="1353310" y="4923335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What worked, what got stuck, what we keep.</a:t>
            </a:r>
          </a:p>
        </p:txBody>
      </p:sp>
      <p:sp>
        <p:nvSpPr>
          <p:cNvPr id="52" name="Shape 24"/>
          <p:cNvSpPr/>
          <p:nvPr/>
        </p:nvSpPr>
        <p:spPr>
          <a:xfrm>
            <a:off x="566927" y="5312664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53" name="Shape 25"/>
          <p:cNvSpPr/>
          <p:nvPr/>
        </p:nvSpPr>
        <p:spPr>
          <a:xfrm>
            <a:off x="713230" y="5458967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54" name="Text 26"/>
          <p:cNvSpPr txBox="1"/>
          <p:nvPr/>
        </p:nvSpPr>
        <p:spPr>
          <a:xfrm>
            <a:off x="713230" y="5548674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55" name="Text 27"/>
          <p:cNvSpPr txBox="1"/>
          <p:nvPr/>
        </p:nvSpPr>
        <p:spPr>
          <a:xfrm>
            <a:off x="1353310" y="5486722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Value proposition + who pays</a:t>
            </a:r>
          </a:p>
        </p:txBody>
      </p:sp>
      <p:sp>
        <p:nvSpPr>
          <p:cNvPr id="56" name="Text 28"/>
          <p:cNvSpPr txBox="1"/>
          <p:nvPr/>
        </p:nvSpPr>
        <p:spPr>
          <a:xfrm>
            <a:off x="1353310" y="5782871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Evolve the value, and raise the question of the business model.</a:t>
            </a:r>
          </a:p>
        </p:txBody>
      </p:sp>
      <p:sp>
        <p:nvSpPr>
          <p:cNvPr id="57" name="Shape 29"/>
          <p:cNvSpPr/>
          <p:nvPr/>
        </p:nvSpPr>
        <p:spPr>
          <a:xfrm>
            <a:off x="8385047" y="1874520"/>
            <a:ext cx="3239721" cy="4206242"/>
          </a:xfrm>
          <a:prstGeom prst="roundRect">
            <a:avLst>
              <a:gd name="adj" fmla="val 1693"/>
            </a:avLst>
          </a:prstGeom>
          <a:solidFill>
            <a:srgbClr val="10131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59368" y="2185416"/>
            <a:ext cx="566930" cy="56693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ext 30"/>
          <p:cNvSpPr txBox="1"/>
          <p:nvPr/>
        </p:nvSpPr>
        <p:spPr>
          <a:xfrm>
            <a:off x="8659368" y="2961893"/>
            <a:ext cx="2736801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 AT THE END OF THE DAY</a:t>
            </a:r>
          </a:p>
        </p:txBody>
      </p:sp>
      <p:sp>
        <p:nvSpPr>
          <p:cNvPr id="60" name="Text 31"/>
          <p:cNvSpPr txBox="1"/>
          <p:nvPr/>
        </p:nvSpPr>
        <p:spPr>
          <a:xfrm>
            <a:off x="8659368" y="3216606"/>
            <a:ext cx="2736801" cy="33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AI Journal</a:t>
            </a:r>
          </a:p>
        </p:txBody>
      </p:sp>
      <p:sp>
        <p:nvSpPr>
          <p:cNvPr id="61" name="Text 32"/>
          <p:cNvSpPr txBox="1"/>
          <p:nvPr/>
        </p:nvSpPr>
        <p:spPr>
          <a:xfrm>
            <a:off x="8659368" y="4362389"/>
            <a:ext cx="2691081" cy="876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C7CCD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Prototyping is where AI becomes tempting. Note where you use it to test, generate, or decide — and what surprises you.</a:t>
            </a:r>
          </a:p>
        </p:txBody>
      </p:sp>
      <p:pic>
        <p:nvPicPr>
          <p:cNvPr id="6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3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1 / 5</a:t>
            </a:r>
          </a:p>
        </p:txBody>
      </p:sp>
      <p:sp>
        <p:nvSpPr>
          <p:cNvPr id="66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hypotheses to test</a:t>
            </a:r>
          </a:p>
        </p:txBody>
      </p:sp>
      <p:sp>
        <p:nvSpPr>
          <p:cNvPr id="67" name="Text 4"/>
          <p:cNvSpPr txBox="1"/>
          <p:nvPr/>
        </p:nvSpPr>
        <p:spPr>
          <a:xfrm>
            <a:off x="566927" y="1755648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A good hypothesis is a precise bet. You can be wrong or right.</a:t>
            </a:r>
          </a:p>
        </p:txBody>
      </p:sp>
      <p:sp>
        <p:nvSpPr>
          <p:cNvPr id="68" name="Shape 5"/>
          <p:cNvSpPr/>
          <p:nvPr/>
        </p:nvSpPr>
        <p:spPr>
          <a:xfrm>
            <a:off x="566926" y="2103120"/>
            <a:ext cx="11057842" cy="65837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69" name="Text 6"/>
          <p:cNvSpPr txBox="1"/>
          <p:nvPr/>
        </p:nvSpPr>
        <p:spPr>
          <a:xfrm>
            <a:off x="786382" y="2353871"/>
            <a:ext cx="10618931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200">
                <a:solidFill>
                  <a:srgbClr val="11111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THE SHAPE OF A TESTABLE BET  —  </a:t>
            </a:r>
            <a:r>
              <a:rPr b="0"/>
              <a:t>“We bet that … . If it's true, we should see … . We'll know we were wrong if … .”</a:t>
            </a:r>
          </a:p>
        </p:txBody>
      </p:sp>
      <p:sp>
        <p:nvSpPr>
          <p:cNvPr id="70" name="Shape 7"/>
          <p:cNvSpPr/>
          <p:nvPr/>
        </p:nvSpPr>
        <p:spPr>
          <a:xfrm>
            <a:off x="566928" y="292607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1" name="Shape 8"/>
          <p:cNvSpPr/>
          <p:nvPr/>
        </p:nvSpPr>
        <p:spPr>
          <a:xfrm>
            <a:off x="713230" y="3072383"/>
            <a:ext cx="365763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2" name="Text 9"/>
          <p:cNvSpPr txBox="1"/>
          <p:nvPr/>
        </p:nvSpPr>
        <p:spPr>
          <a:xfrm>
            <a:off x="713230" y="3144286"/>
            <a:ext cx="365763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H1</a:t>
            </a:r>
          </a:p>
        </p:txBody>
      </p:sp>
      <p:sp>
        <p:nvSpPr>
          <p:cNvPr id="73" name="Text 10"/>
          <p:cNvSpPr txBox="1"/>
          <p:nvPr/>
        </p:nvSpPr>
        <p:spPr>
          <a:xfrm>
            <a:off x="1170432" y="3149399"/>
            <a:ext cx="4591661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We bet that…</a:t>
            </a:r>
          </a:p>
        </p:txBody>
      </p:sp>
      <p:sp>
        <p:nvSpPr>
          <p:cNvPr id="74" name="Shape 13"/>
          <p:cNvSpPr/>
          <p:nvPr/>
        </p:nvSpPr>
        <p:spPr>
          <a:xfrm>
            <a:off x="6255868" y="292607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5" name="Shape 14"/>
          <p:cNvSpPr/>
          <p:nvPr/>
        </p:nvSpPr>
        <p:spPr>
          <a:xfrm>
            <a:off x="6402172" y="3072383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6" name="Text 15"/>
          <p:cNvSpPr txBox="1"/>
          <p:nvPr/>
        </p:nvSpPr>
        <p:spPr>
          <a:xfrm>
            <a:off x="6402172" y="3144286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H2</a:t>
            </a:r>
          </a:p>
        </p:txBody>
      </p:sp>
      <p:sp>
        <p:nvSpPr>
          <p:cNvPr id="77" name="Text 16"/>
          <p:cNvSpPr txBox="1"/>
          <p:nvPr/>
        </p:nvSpPr>
        <p:spPr>
          <a:xfrm>
            <a:off x="6859372" y="3149399"/>
            <a:ext cx="4591661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We bet that…</a:t>
            </a:r>
          </a:p>
        </p:txBody>
      </p:sp>
      <p:sp>
        <p:nvSpPr>
          <p:cNvPr id="78" name="Shape 19"/>
          <p:cNvSpPr/>
          <p:nvPr/>
        </p:nvSpPr>
        <p:spPr>
          <a:xfrm>
            <a:off x="566928" y="472439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9" name="Shape 20"/>
          <p:cNvSpPr/>
          <p:nvPr/>
        </p:nvSpPr>
        <p:spPr>
          <a:xfrm>
            <a:off x="713230" y="4870703"/>
            <a:ext cx="365763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0" name="Text 21"/>
          <p:cNvSpPr txBox="1"/>
          <p:nvPr/>
        </p:nvSpPr>
        <p:spPr>
          <a:xfrm>
            <a:off x="713230" y="4942606"/>
            <a:ext cx="365763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H3</a:t>
            </a:r>
          </a:p>
        </p:txBody>
      </p:sp>
      <p:sp>
        <p:nvSpPr>
          <p:cNvPr id="81" name="Text 22"/>
          <p:cNvSpPr txBox="1"/>
          <p:nvPr/>
        </p:nvSpPr>
        <p:spPr>
          <a:xfrm>
            <a:off x="1170432" y="4947718"/>
            <a:ext cx="459166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We bet that…</a:t>
            </a:r>
          </a:p>
        </p:txBody>
      </p:sp>
      <p:sp>
        <p:nvSpPr>
          <p:cNvPr id="82" name="Shape 25"/>
          <p:cNvSpPr/>
          <p:nvPr/>
        </p:nvSpPr>
        <p:spPr>
          <a:xfrm>
            <a:off x="6255868" y="472439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3" name="Shape 26"/>
          <p:cNvSpPr/>
          <p:nvPr/>
        </p:nvSpPr>
        <p:spPr>
          <a:xfrm>
            <a:off x="6402172" y="4870703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4" name="Text 27"/>
          <p:cNvSpPr txBox="1"/>
          <p:nvPr/>
        </p:nvSpPr>
        <p:spPr>
          <a:xfrm>
            <a:off x="6402172" y="4942606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H4</a:t>
            </a:r>
          </a:p>
        </p:txBody>
      </p:sp>
      <p:sp>
        <p:nvSpPr>
          <p:cNvPr id="85" name="Text 28"/>
          <p:cNvSpPr txBox="1"/>
          <p:nvPr/>
        </p:nvSpPr>
        <p:spPr>
          <a:xfrm>
            <a:off x="6859372" y="4947718"/>
            <a:ext cx="459166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We bet that…</a:t>
            </a:r>
          </a:p>
        </p:txBody>
      </p:sp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ext 3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88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9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2 / 5</a:t>
            </a:r>
          </a:p>
        </p:txBody>
      </p:sp>
      <p:sp>
        <p:nvSpPr>
          <p:cNvPr id="92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test protocol</a:t>
            </a:r>
          </a:p>
        </p:txBody>
      </p:sp>
      <p:sp>
        <p:nvSpPr>
          <p:cNvPr id="93" name="Text 4"/>
          <p:cNvSpPr txBox="1"/>
          <p:nvPr/>
        </p:nvSpPr>
        <p:spPr>
          <a:xfrm>
            <a:off x="566927" y="1501647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We tell the tester a story, give them a mission, and observe — without hinting at the answer.</a:t>
            </a:r>
          </a:p>
        </p:txBody>
      </p:sp>
      <p:sp>
        <p:nvSpPr>
          <p:cNvPr id="94" name="Shape 5"/>
          <p:cNvSpPr/>
          <p:nvPr/>
        </p:nvSpPr>
        <p:spPr>
          <a:xfrm>
            <a:off x="566928" y="1894839"/>
            <a:ext cx="5368900" cy="113061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95" name="Text 6"/>
          <p:cNvSpPr txBox="1"/>
          <p:nvPr/>
        </p:nvSpPr>
        <p:spPr>
          <a:xfrm>
            <a:off x="749808" y="2080569"/>
            <a:ext cx="5003140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① WHAT WE WANT TO VERIFY</a:t>
            </a:r>
          </a:p>
        </p:txBody>
      </p:sp>
      <p:sp>
        <p:nvSpPr>
          <p:cNvPr id="96" name="Text 7"/>
          <p:cNvSpPr txBox="1"/>
          <p:nvPr/>
        </p:nvSpPr>
        <p:spPr>
          <a:xfrm>
            <a:off x="749808" y="2306320"/>
            <a:ext cx="5003140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The precise hypothesis this test puts to the test.</a:t>
            </a:r>
          </a:p>
        </p:txBody>
      </p:sp>
      <p:sp>
        <p:nvSpPr>
          <p:cNvPr id="97" name="Shape 8"/>
          <p:cNvSpPr/>
          <p:nvPr/>
        </p:nvSpPr>
        <p:spPr>
          <a:xfrm>
            <a:off x="6255868" y="1894839"/>
            <a:ext cx="5368900" cy="113061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98" name="Text 9"/>
          <p:cNvSpPr txBox="1"/>
          <p:nvPr/>
        </p:nvSpPr>
        <p:spPr>
          <a:xfrm>
            <a:off x="6438748" y="2080569"/>
            <a:ext cx="5003142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④ WHAT WE MUST NEVER SAY</a:t>
            </a:r>
          </a:p>
        </p:txBody>
      </p:sp>
      <p:sp>
        <p:nvSpPr>
          <p:cNvPr id="99" name="Text 10"/>
          <p:cNvSpPr txBox="1"/>
          <p:nvPr/>
        </p:nvSpPr>
        <p:spPr>
          <a:xfrm>
            <a:off x="6438748" y="2306320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What would steer them. We let them work it out to see what they understand on their own.</a:t>
            </a:r>
          </a:p>
        </p:txBody>
      </p:sp>
      <p:sp>
        <p:nvSpPr>
          <p:cNvPr id="100" name="Shape 11"/>
          <p:cNvSpPr/>
          <p:nvPr/>
        </p:nvSpPr>
        <p:spPr>
          <a:xfrm>
            <a:off x="566926" y="3200399"/>
            <a:ext cx="11057842" cy="14531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01" name="Text 12"/>
          <p:cNvSpPr txBox="1"/>
          <p:nvPr/>
        </p:nvSpPr>
        <p:spPr>
          <a:xfrm>
            <a:off x="749806" y="3376986"/>
            <a:ext cx="10692083" cy="15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② THE SCENARIO — WE SET THE SCENE</a:t>
            </a:r>
          </a:p>
        </p:txBody>
      </p:sp>
      <p:sp>
        <p:nvSpPr>
          <p:cNvPr id="102" name="Text 13"/>
          <p:cNvSpPr txBox="1"/>
          <p:nvPr/>
        </p:nvSpPr>
        <p:spPr>
          <a:xfrm>
            <a:off x="749806" y="3679750"/>
            <a:ext cx="10692083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“Imagine you are …   /   You absolutely want to …   /   Your mission: look at these screens and try to … ”</a:t>
            </a:r>
          </a:p>
        </p:txBody>
      </p:sp>
      <p:sp>
        <p:nvSpPr>
          <p:cNvPr id="103" name="Shape 15"/>
          <p:cNvSpPr/>
          <p:nvPr/>
        </p:nvSpPr>
        <p:spPr>
          <a:xfrm>
            <a:off x="566928" y="4826000"/>
            <a:ext cx="5368900" cy="136652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04" name="Text 16"/>
          <p:cNvSpPr txBox="1"/>
          <p:nvPr/>
        </p:nvSpPr>
        <p:spPr>
          <a:xfrm>
            <a:off x="749808" y="5011730"/>
            <a:ext cx="5003140" cy="15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③ CHECKPOINT A</a:t>
            </a:r>
          </a:p>
        </p:txBody>
      </p:sp>
      <p:sp>
        <p:nvSpPr>
          <p:cNvPr id="105" name="Text 17"/>
          <p:cNvSpPr txBox="1"/>
          <p:nvPr/>
        </p:nvSpPr>
        <p:spPr>
          <a:xfrm>
            <a:off x="749808" y="5237479"/>
            <a:ext cx="5003140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I watch whether their action is indeed …</a:t>
            </a:r>
          </a:p>
        </p:txBody>
      </p:sp>
      <p:sp>
        <p:nvSpPr>
          <p:cNvPr id="106" name="Shape 18"/>
          <p:cNvSpPr/>
          <p:nvPr/>
        </p:nvSpPr>
        <p:spPr>
          <a:xfrm>
            <a:off x="6255868" y="4826000"/>
            <a:ext cx="5368900" cy="136652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07" name="Text 19"/>
          <p:cNvSpPr txBox="1"/>
          <p:nvPr/>
        </p:nvSpPr>
        <p:spPr>
          <a:xfrm>
            <a:off x="6438748" y="5011730"/>
            <a:ext cx="5003142" cy="15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③ CHECKPOINT B</a:t>
            </a:r>
          </a:p>
        </p:txBody>
      </p:sp>
      <p:sp>
        <p:nvSpPr>
          <p:cNvPr id="108" name="Text 20"/>
          <p:cNvSpPr txBox="1"/>
          <p:nvPr/>
        </p:nvSpPr>
        <p:spPr>
          <a:xfrm>
            <a:off x="6438748" y="5237479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I watch whether they understand the difference between…</a:t>
            </a:r>
          </a:p>
        </p:txBody>
      </p:sp>
      <p:pic>
        <p:nvPicPr>
          <p:cNvPr id="10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ext 2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11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12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3 / 5</a:t>
            </a:r>
          </a:p>
        </p:txBody>
      </p:sp>
      <p:sp>
        <p:nvSpPr>
          <p:cNvPr id="115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test summary</a:t>
            </a:r>
          </a:p>
        </p:txBody>
      </p:sp>
      <p:sp>
        <p:nvSpPr>
          <p:cNvPr id="116" name="Text 4"/>
          <p:cNvSpPr txBox="1"/>
          <p:nvPr/>
        </p:nvSpPr>
        <p:spPr>
          <a:xfrm>
            <a:off x="566927" y="1501647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A “failed” test that teaches you something is a successful test.</a:t>
            </a:r>
          </a:p>
        </p:txBody>
      </p:sp>
      <p:sp>
        <p:nvSpPr>
          <p:cNvPr id="117" name="Shape 5"/>
          <p:cNvSpPr/>
          <p:nvPr/>
        </p:nvSpPr>
        <p:spPr>
          <a:xfrm>
            <a:off x="566928" y="1849120"/>
            <a:ext cx="5368900" cy="165165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18" name="Text 6"/>
          <p:cNvSpPr txBox="1"/>
          <p:nvPr/>
        </p:nvSpPr>
        <p:spPr>
          <a:xfrm>
            <a:off x="749808" y="2012601"/>
            <a:ext cx="500314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worked / was liked</a:t>
            </a:r>
          </a:p>
        </p:txBody>
      </p:sp>
      <p:sp>
        <p:nvSpPr>
          <p:cNvPr id="119" name="Shape 9"/>
          <p:cNvSpPr/>
          <p:nvPr/>
        </p:nvSpPr>
        <p:spPr>
          <a:xfrm>
            <a:off x="6255868" y="1849120"/>
            <a:ext cx="5368900" cy="165165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0" name="Text 10"/>
          <p:cNvSpPr txBox="1"/>
          <p:nvPr/>
        </p:nvSpPr>
        <p:spPr>
          <a:xfrm>
            <a:off x="6438748" y="2012601"/>
            <a:ext cx="50031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got stuck</a:t>
            </a:r>
          </a:p>
        </p:txBody>
      </p:sp>
      <p:sp>
        <p:nvSpPr>
          <p:cNvPr id="121" name="Shape 13"/>
          <p:cNvSpPr/>
          <p:nvPr/>
        </p:nvSpPr>
        <p:spPr>
          <a:xfrm>
            <a:off x="566928" y="3710432"/>
            <a:ext cx="5368900" cy="61652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2" name="Text 14"/>
          <p:cNvSpPr txBox="1"/>
          <p:nvPr/>
        </p:nvSpPr>
        <p:spPr>
          <a:xfrm>
            <a:off x="749808" y="3924713"/>
            <a:ext cx="200745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VALIDATED hypotheses</a:t>
            </a:r>
          </a:p>
        </p:txBody>
      </p:sp>
      <p:sp>
        <p:nvSpPr>
          <p:cNvPr id="123" name="Shape 21"/>
          <p:cNvSpPr/>
          <p:nvPr/>
        </p:nvSpPr>
        <p:spPr>
          <a:xfrm>
            <a:off x="566928" y="4555744"/>
            <a:ext cx="5368900" cy="156387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4" name="Text 22"/>
          <p:cNvSpPr txBox="1"/>
          <p:nvPr/>
        </p:nvSpPr>
        <p:spPr>
          <a:xfrm>
            <a:off x="749808" y="4719225"/>
            <a:ext cx="500314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questions we're asking ourselves</a:t>
            </a:r>
          </a:p>
        </p:txBody>
      </p:sp>
      <p:sp>
        <p:nvSpPr>
          <p:cNvPr id="125" name="Shape 25"/>
          <p:cNvSpPr/>
          <p:nvPr/>
        </p:nvSpPr>
        <p:spPr>
          <a:xfrm>
            <a:off x="6255868" y="4555744"/>
            <a:ext cx="5368900" cy="156387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6" name="Text 26"/>
          <p:cNvSpPr txBox="1"/>
          <p:nvPr/>
        </p:nvSpPr>
        <p:spPr>
          <a:xfrm>
            <a:off x="6438748" y="4719225"/>
            <a:ext cx="50031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ideas for the next proto</a:t>
            </a:r>
          </a:p>
        </p:txBody>
      </p:sp>
      <p:pic>
        <p:nvPicPr>
          <p:cNvPr id="12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ext 29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29" name="Shape 8"/>
          <p:cNvSpPr/>
          <p:nvPr/>
        </p:nvSpPr>
        <p:spPr>
          <a:xfrm>
            <a:off x="3143898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0" name="Text 9"/>
          <p:cNvSpPr txBox="1"/>
          <p:nvPr/>
        </p:nvSpPr>
        <p:spPr>
          <a:xfrm>
            <a:off x="3143898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H1</a:t>
            </a:r>
          </a:p>
        </p:txBody>
      </p:sp>
      <p:sp>
        <p:nvSpPr>
          <p:cNvPr id="131" name="Shape 8"/>
          <p:cNvSpPr/>
          <p:nvPr/>
        </p:nvSpPr>
        <p:spPr>
          <a:xfrm>
            <a:off x="3784134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2" name="Text 9"/>
          <p:cNvSpPr txBox="1"/>
          <p:nvPr/>
        </p:nvSpPr>
        <p:spPr>
          <a:xfrm>
            <a:off x="3784134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H2</a:t>
            </a:r>
          </a:p>
        </p:txBody>
      </p:sp>
      <p:sp>
        <p:nvSpPr>
          <p:cNvPr id="133" name="Shape 8"/>
          <p:cNvSpPr/>
          <p:nvPr/>
        </p:nvSpPr>
        <p:spPr>
          <a:xfrm>
            <a:off x="4437069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4" name="Text 9"/>
          <p:cNvSpPr txBox="1"/>
          <p:nvPr/>
        </p:nvSpPr>
        <p:spPr>
          <a:xfrm>
            <a:off x="4437069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H3</a:t>
            </a:r>
          </a:p>
        </p:txBody>
      </p:sp>
      <p:sp>
        <p:nvSpPr>
          <p:cNvPr id="135" name="Shape 8"/>
          <p:cNvSpPr/>
          <p:nvPr/>
        </p:nvSpPr>
        <p:spPr>
          <a:xfrm>
            <a:off x="5077305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6" name="Text 9"/>
          <p:cNvSpPr txBox="1"/>
          <p:nvPr/>
        </p:nvSpPr>
        <p:spPr>
          <a:xfrm>
            <a:off x="5077305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H4</a:t>
            </a:r>
          </a:p>
        </p:txBody>
      </p:sp>
      <p:sp>
        <p:nvSpPr>
          <p:cNvPr id="137" name="Shape 13"/>
          <p:cNvSpPr/>
          <p:nvPr/>
        </p:nvSpPr>
        <p:spPr>
          <a:xfrm>
            <a:off x="6255868" y="3710432"/>
            <a:ext cx="5368900" cy="61652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8" name="Text 14"/>
          <p:cNvSpPr txBox="1"/>
          <p:nvPr/>
        </p:nvSpPr>
        <p:spPr>
          <a:xfrm>
            <a:off x="6438748" y="3924713"/>
            <a:ext cx="2106917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NON-validated hypotheses</a:t>
            </a:r>
          </a:p>
        </p:txBody>
      </p:sp>
      <p:sp>
        <p:nvSpPr>
          <p:cNvPr id="139" name="Shape 8"/>
          <p:cNvSpPr/>
          <p:nvPr/>
        </p:nvSpPr>
        <p:spPr>
          <a:xfrm>
            <a:off x="8832839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0" name="Text 9"/>
          <p:cNvSpPr txBox="1"/>
          <p:nvPr/>
        </p:nvSpPr>
        <p:spPr>
          <a:xfrm>
            <a:off x="8832839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H1</a:t>
            </a:r>
          </a:p>
        </p:txBody>
      </p:sp>
      <p:sp>
        <p:nvSpPr>
          <p:cNvPr id="141" name="Shape 8"/>
          <p:cNvSpPr/>
          <p:nvPr/>
        </p:nvSpPr>
        <p:spPr>
          <a:xfrm>
            <a:off x="9473075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2" name="Text 9"/>
          <p:cNvSpPr txBox="1"/>
          <p:nvPr/>
        </p:nvSpPr>
        <p:spPr>
          <a:xfrm>
            <a:off x="9473075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H2</a:t>
            </a:r>
          </a:p>
        </p:txBody>
      </p:sp>
      <p:sp>
        <p:nvSpPr>
          <p:cNvPr id="143" name="Shape 8"/>
          <p:cNvSpPr/>
          <p:nvPr/>
        </p:nvSpPr>
        <p:spPr>
          <a:xfrm>
            <a:off x="10126009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4" name="Text 9"/>
          <p:cNvSpPr txBox="1"/>
          <p:nvPr/>
        </p:nvSpPr>
        <p:spPr>
          <a:xfrm>
            <a:off x="10126009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H3</a:t>
            </a:r>
          </a:p>
        </p:txBody>
      </p:sp>
      <p:sp>
        <p:nvSpPr>
          <p:cNvPr id="145" name="Shape 8"/>
          <p:cNvSpPr/>
          <p:nvPr/>
        </p:nvSpPr>
        <p:spPr>
          <a:xfrm>
            <a:off x="10766245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6" name="Text 9"/>
          <p:cNvSpPr txBox="1"/>
          <p:nvPr/>
        </p:nvSpPr>
        <p:spPr>
          <a:xfrm>
            <a:off x="10766245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H4</a:t>
            </a:r>
          </a:p>
        </p:txBody>
      </p:sp>
      <p:sp>
        <p:nvSpPr>
          <p:cNvPr id="147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8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4 / 5</a:t>
            </a:r>
          </a:p>
        </p:txBody>
      </p:sp>
      <p:sp>
        <p:nvSpPr>
          <p:cNvPr id="151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Value proposition: before → after</a:t>
            </a:r>
          </a:p>
        </p:txBody>
      </p:sp>
      <p:sp>
        <p:nvSpPr>
          <p:cNvPr id="152" name="Text 4"/>
          <p:cNvSpPr txBox="1"/>
          <p:nvPr/>
        </p:nvSpPr>
        <p:spPr>
          <a:xfrm>
            <a:off x="566927" y="1755648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The tests may have shifted your value proposition.</a:t>
            </a:r>
          </a:p>
        </p:txBody>
      </p:sp>
      <p:sp>
        <p:nvSpPr>
          <p:cNvPr id="153" name="Shape 5"/>
          <p:cNvSpPr/>
          <p:nvPr/>
        </p:nvSpPr>
        <p:spPr>
          <a:xfrm>
            <a:off x="566927" y="2148839"/>
            <a:ext cx="3350669" cy="17660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54" name="Text 6"/>
          <p:cNvSpPr txBox="1"/>
          <p:nvPr/>
        </p:nvSpPr>
        <p:spPr>
          <a:xfrm>
            <a:off x="749808" y="2263900"/>
            <a:ext cx="2984907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VALUE PROPOSITION (END OF D2)</a:t>
            </a:r>
          </a:p>
        </p:txBody>
      </p:sp>
      <p:sp>
        <p:nvSpPr>
          <p:cNvPr id="155" name="Text 7"/>
          <p:cNvSpPr txBox="1"/>
          <p:nvPr/>
        </p:nvSpPr>
        <p:spPr>
          <a:xfrm>
            <a:off x="3972457" y="292005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56" name="Shape 8"/>
          <p:cNvSpPr/>
          <p:nvPr/>
        </p:nvSpPr>
        <p:spPr>
          <a:xfrm>
            <a:off x="4420513" y="2148839"/>
            <a:ext cx="3350668" cy="17660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57" name="Text 9"/>
          <p:cNvSpPr txBox="1"/>
          <p:nvPr/>
        </p:nvSpPr>
        <p:spPr>
          <a:xfrm>
            <a:off x="4603393" y="2340100"/>
            <a:ext cx="2984908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THE TESTS CHANGED</a:t>
            </a:r>
          </a:p>
        </p:txBody>
      </p:sp>
      <p:sp>
        <p:nvSpPr>
          <p:cNvPr id="158" name="Text 10"/>
          <p:cNvSpPr txBox="1"/>
          <p:nvPr/>
        </p:nvSpPr>
        <p:spPr>
          <a:xfrm>
            <a:off x="7826044" y="292005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59" name="Shape 11"/>
          <p:cNvSpPr/>
          <p:nvPr/>
        </p:nvSpPr>
        <p:spPr>
          <a:xfrm>
            <a:off x="8274101" y="2148839"/>
            <a:ext cx="3350668" cy="17660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60" name="Text 12"/>
          <p:cNvSpPr txBox="1"/>
          <p:nvPr/>
        </p:nvSpPr>
        <p:spPr>
          <a:xfrm>
            <a:off x="8456979" y="2263900"/>
            <a:ext cx="2984908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CONSOLIDATED VALUE PROPOSITION</a:t>
            </a:r>
          </a:p>
        </p:txBody>
      </p:sp>
      <p:sp>
        <p:nvSpPr>
          <p:cNvPr id="161" name="Shape 13"/>
          <p:cNvSpPr/>
          <p:nvPr/>
        </p:nvSpPr>
        <p:spPr>
          <a:xfrm>
            <a:off x="566926" y="4185370"/>
            <a:ext cx="11057842" cy="17597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62" name="Text 14"/>
          <p:cNvSpPr txBox="1"/>
          <p:nvPr/>
        </p:nvSpPr>
        <p:spPr>
          <a:xfrm>
            <a:off x="768095" y="4363672"/>
            <a:ext cx="10655505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WILL PAY?  AND WHY WOULD THEY AGREE TO PAY?</a:t>
            </a:r>
          </a:p>
        </p:txBody>
      </p:sp>
      <p:sp>
        <p:nvSpPr>
          <p:cNvPr id="163" name="Text 15"/>
          <p:cNvSpPr txBox="1"/>
          <p:nvPr/>
        </p:nvSpPr>
        <p:spPr>
          <a:xfrm>
            <a:off x="768095" y="4719118"/>
            <a:ext cx="10655505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It's not always the user. Sometimes it's the school, the company, a brand… The answer prepares your Business Model Canvas for the intersession.</a:t>
            </a:r>
          </a:p>
        </p:txBody>
      </p:sp>
      <p:pic>
        <p:nvPicPr>
          <p:cNvPr id="1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 17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66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67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2"/>
          <p:cNvSpPr txBox="1"/>
          <p:nvPr/>
        </p:nvSpPr>
        <p:spPr>
          <a:xfrm>
            <a:off x="566926" y="1043059"/>
            <a:ext cx="3659115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AI Journal</a:t>
            </a:r>
          </a:p>
        </p:txBody>
      </p:sp>
      <p:pic>
        <p:nvPicPr>
          <p:cNvPr id="170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72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73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  <p:sp>
        <p:nvSpPr>
          <p:cNvPr id="174" name="Text 3"/>
          <p:cNvSpPr txBox="1"/>
          <p:nvPr/>
        </p:nvSpPr>
        <p:spPr>
          <a:xfrm>
            <a:off x="538771" y="1664206"/>
            <a:ext cx="5384130" cy="646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This is not about assessing your use of AI, but observing how AI concretely influences your work and helping you step back and reflect on that use.</a:t>
            </a:r>
          </a:p>
        </p:txBody>
      </p:sp>
      <p:pic>
        <p:nvPicPr>
          <p:cNvPr id="175" name="vidéo-collée.png" descr="vidéo-collé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8843" y="1416049"/>
            <a:ext cx="4089401" cy="4025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