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8469877" y="6232199"/>
            <a:ext cx="258622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IA &amp; INNOVATION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7" y="2281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6" y="3971564"/>
            <a:ext cx="11057842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Tester </a:t>
            </a:r>
            <a:r>
              <a:rPr>
                <a:solidFill>
                  <a:srgbClr val="111111"/>
                </a:solidFill>
              </a:rPr>
              <a:t>avant de construire.</a:t>
            </a:r>
          </a:p>
        </p:txBody>
      </p:sp>
      <p:sp>
        <p:nvSpPr>
          <p:cNvPr id="23" name="Shape 4"/>
          <p:cNvSpPr/>
          <p:nvPr/>
        </p:nvSpPr>
        <p:spPr>
          <a:xfrm>
            <a:off x="566928" y="5303520"/>
            <a:ext cx="6126480" cy="457202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4" name="Text 5"/>
          <p:cNvSpPr txBox="1"/>
          <p:nvPr/>
        </p:nvSpPr>
        <p:spPr>
          <a:xfrm>
            <a:off x="566928" y="5464347"/>
            <a:ext cx="6126480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LIVRABLE DU JOUR — M3 · HYPOTHÈSES TESTÉES &amp; VALEUR CONSOLIDÉE</a:t>
            </a:r>
          </a:p>
        </p:txBody>
      </p:sp>
      <p:pic>
        <p:nvPicPr>
          <p:cNvPr id="2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  <p:sp>
        <p:nvSpPr>
          <p:cNvPr id="30" name="Text 2"/>
          <p:cNvSpPr txBox="1"/>
          <p:nvPr/>
        </p:nvSpPr>
        <p:spPr>
          <a:xfrm>
            <a:off x="1984248" y="562815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E6E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FIL DU JOUR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6" y="1024127"/>
            <a:ext cx="11057842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que vous produisez aujourd'hui</a:t>
            </a:r>
          </a:p>
        </p:txBody>
      </p:sp>
      <p:sp>
        <p:nvSpPr>
          <p:cNvPr id="32" name="Shape 4"/>
          <p:cNvSpPr/>
          <p:nvPr/>
        </p:nvSpPr>
        <p:spPr>
          <a:xfrm>
            <a:off x="566927" y="1874520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3" name="Shape 5"/>
          <p:cNvSpPr/>
          <p:nvPr/>
        </p:nvSpPr>
        <p:spPr>
          <a:xfrm>
            <a:off x="713230" y="202082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4" name="Text 6"/>
          <p:cNvSpPr txBox="1"/>
          <p:nvPr/>
        </p:nvSpPr>
        <p:spPr>
          <a:xfrm>
            <a:off x="713230" y="2110528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" name="Text 7"/>
          <p:cNvSpPr txBox="1"/>
          <p:nvPr/>
        </p:nvSpPr>
        <p:spPr>
          <a:xfrm>
            <a:off x="1353310" y="2048578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hypothèses à tester</a:t>
            </a:r>
          </a:p>
        </p:txBody>
      </p:sp>
      <p:sp>
        <p:nvSpPr>
          <p:cNvPr id="36" name="Text 8"/>
          <p:cNvSpPr txBox="1"/>
          <p:nvPr/>
        </p:nvSpPr>
        <p:spPr>
          <a:xfrm>
            <a:off x="1353310" y="2344727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Transformer vos intuitions en paris qu'on peut vérifier.</a:t>
            </a:r>
          </a:p>
        </p:txBody>
      </p:sp>
      <p:sp>
        <p:nvSpPr>
          <p:cNvPr id="37" name="Shape 9"/>
          <p:cNvSpPr/>
          <p:nvPr/>
        </p:nvSpPr>
        <p:spPr>
          <a:xfrm>
            <a:off x="566927" y="2734055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8" name="Shape 10"/>
          <p:cNvSpPr/>
          <p:nvPr/>
        </p:nvSpPr>
        <p:spPr>
          <a:xfrm>
            <a:off x="713230" y="2880360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39" name="Text 11"/>
          <p:cNvSpPr txBox="1"/>
          <p:nvPr/>
        </p:nvSpPr>
        <p:spPr>
          <a:xfrm>
            <a:off x="713230" y="2970065"/>
            <a:ext cx="475490" cy="29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0" name="Text 12"/>
          <p:cNvSpPr txBox="1"/>
          <p:nvPr/>
        </p:nvSpPr>
        <p:spPr>
          <a:xfrm>
            <a:off x="1353310" y="2908113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protocole de test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1353310" y="3204262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Un scénario, une mission, des points à observer — sans influencer.</a:t>
            </a:r>
          </a:p>
        </p:txBody>
      </p:sp>
      <p:sp>
        <p:nvSpPr>
          <p:cNvPr id="42" name="Shape 14"/>
          <p:cNvSpPr/>
          <p:nvPr/>
        </p:nvSpPr>
        <p:spPr>
          <a:xfrm>
            <a:off x="566927" y="3593591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3" name="Shape 15"/>
          <p:cNvSpPr/>
          <p:nvPr/>
        </p:nvSpPr>
        <p:spPr>
          <a:xfrm>
            <a:off x="713230" y="3739896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4" name="Text 16"/>
          <p:cNvSpPr txBox="1"/>
          <p:nvPr/>
        </p:nvSpPr>
        <p:spPr>
          <a:xfrm>
            <a:off x="713230" y="3829601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5" name="Text 17"/>
          <p:cNvSpPr txBox="1"/>
          <p:nvPr/>
        </p:nvSpPr>
        <p:spPr>
          <a:xfrm>
            <a:off x="1353310" y="3767649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wireframes</a:t>
            </a:r>
          </a:p>
        </p:txBody>
      </p:sp>
      <p:sp>
        <p:nvSpPr>
          <p:cNvPr id="46" name="Text 18"/>
          <p:cNvSpPr txBox="1"/>
          <p:nvPr/>
        </p:nvSpPr>
        <p:spPr>
          <a:xfrm>
            <a:off x="1353310" y="4063798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Vos écrans à dessiner dans le carnet Wireframes (fichier séparé).</a:t>
            </a:r>
          </a:p>
        </p:txBody>
      </p:sp>
      <p:sp>
        <p:nvSpPr>
          <p:cNvPr id="47" name="Shape 19"/>
          <p:cNvSpPr/>
          <p:nvPr/>
        </p:nvSpPr>
        <p:spPr>
          <a:xfrm>
            <a:off x="566927" y="4453128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8" name="Shape 20"/>
          <p:cNvSpPr/>
          <p:nvPr/>
        </p:nvSpPr>
        <p:spPr>
          <a:xfrm>
            <a:off x="713230" y="459943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49" name="Text 21"/>
          <p:cNvSpPr txBox="1"/>
          <p:nvPr/>
        </p:nvSpPr>
        <p:spPr>
          <a:xfrm>
            <a:off x="713230" y="4689137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0" name="Text 22"/>
          <p:cNvSpPr txBox="1"/>
          <p:nvPr/>
        </p:nvSpPr>
        <p:spPr>
          <a:xfrm>
            <a:off x="1353310" y="4627186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synthèse des tests</a:t>
            </a:r>
          </a:p>
        </p:txBody>
      </p:sp>
      <p:sp>
        <p:nvSpPr>
          <p:cNvPr id="51" name="Text 23"/>
          <p:cNvSpPr txBox="1"/>
          <p:nvPr/>
        </p:nvSpPr>
        <p:spPr>
          <a:xfrm>
            <a:off x="1353310" y="4923335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Ce qui a marché, ce qui a coincé, ce qu'on garde.</a:t>
            </a:r>
          </a:p>
        </p:txBody>
      </p:sp>
      <p:sp>
        <p:nvSpPr>
          <p:cNvPr id="52" name="Shape 24"/>
          <p:cNvSpPr/>
          <p:nvPr/>
        </p:nvSpPr>
        <p:spPr>
          <a:xfrm>
            <a:off x="566927" y="5312664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53" name="Shape 25"/>
          <p:cNvSpPr/>
          <p:nvPr/>
        </p:nvSpPr>
        <p:spPr>
          <a:xfrm>
            <a:off x="713230" y="5458967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54" name="Text 26"/>
          <p:cNvSpPr txBox="1"/>
          <p:nvPr/>
        </p:nvSpPr>
        <p:spPr>
          <a:xfrm>
            <a:off x="713230" y="5548674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55" name="Text 27"/>
          <p:cNvSpPr txBox="1"/>
          <p:nvPr/>
        </p:nvSpPr>
        <p:spPr>
          <a:xfrm>
            <a:off x="1353310" y="5486722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Proposition de valeur + qui paie</a:t>
            </a:r>
          </a:p>
        </p:txBody>
      </p:sp>
      <p:sp>
        <p:nvSpPr>
          <p:cNvPr id="56" name="Text 28"/>
          <p:cNvSpPr txBox="1"/>
          <p:nvPr/>
        </p:nvSpPr>
        <p:spPr>
          <a:xfrm>
            <a:off x="1353310" y="5782871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Faire évoluer la valeur, et poser la question du modèle économique.</a:t>
            </a:r>
          </a:p>
        </p:txBody>
      </p:sp>
      <p:sp>
        <p:nvSpPr>
          <p:cNvPr id="57" name="Shape 29"/>
          <p:cNvSpPr/>
          <p:nvPr/>
        </p:nvSpPr>
        <p:spPr>
          <a:xfrm>
            <a:off x="8385047" y="1874520"/>
            <a:ext cx="3239721" cy="4206242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9368" y="2185416"/>
            <a:ext cx="566930" cy="56693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 30"/>
          <p:cNvSpPr txBox="1"/>
          <p:nvPr/>
        </p:nvSpPr>
        <p:spPr>
          <a:xfrm>
            <a:off x="8659368" y="2961893"/>
            <a:ext cx="2736801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EN FIN DE JOURNÉE</a:t>
            </a:r>
          </a:p>
        </p:txBody>
      </p:sp>
      <p:sp>
        <p:nvSpPr>
          <p:cNvPr id="60" name="Text 31"/>
          <p:cNvSpPr txBox="1"/>
          <p:nvPr/>
        </p:nvSpPr>
        <p:spPr>
          <a:xfrm>
            <a:off x="8659368" y="3216606"/>
            <a:ext cx="2736801" cy="33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</a:t>
            </a:r>
          </a:p>
        </p:txBody>
      </p:sp>
      <p:sp>
        <p:nvSpPr>
          <p:cNvPr id="61" name="Text 32"/>
          <p:cNvSpPr txBox="1"/>
          <p:nvPr/>
        </p:nvSpPr>
        <p:spPr>
          <a:xfrm>
            <a:off x="8659368" y="4362389"/>
            <a:ext cx="2691081" cy="87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Le prototypage, c'est là que l'IA devient tentante. Notez où vous l'utilisez pour tester, générer, ou trancher et ce qui vous surprend.</a:t>
            </a:r>
          </a:p>
        </p:txBody>
      </p:sp>
      <p:pic>
        <p:nvPicPr>
          <p:cNvPr id="6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3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5</a:t>
            </a:r>
          </a:p>
        </p:txBody>
      </p:sp>
      <p:sp>
        <p:nvSpPr>
          <p:cNvPr id="66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hypothèses à tester</a:t>
            </a:r>
          </a:p>
        </p:txBody>
      </p:sp>
      <p:sp>
        <p:nvSpPr>
          <p:cNvPr id="67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Une bonne hypothèse est un pari précis. On peut avoir tort ou raison.</a:t>
            </a:r>
          </a:p>
        </p:txBody>
      </p:sp>
      <p:sp>
        <p:nvSpPr>
          <p:cNvPr id="68" name="Shape 5"/>
          <p:cNvSpPr/>
          <p:nvPr/>
        </p:nvSpPr>
        <p:spPr>
          <a:xfrm>
            <a:off x="566926" y="2103120"/>
            <a:ext cx="11057842" cy="65837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69" name="Text 6"/>
          <p:cNvSpPr txBox="1"/>
          <p:nvPr/>
        </p:nvSpPr>
        <p:spPr>
          <a:xfrm>
            <a:off x="786382" y="2353871"/>
            <a:ext cx="1061893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200">
                <a:solidFill>
                  <a:srgbClr val="11111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LA FORME D'UN PARI TESTABLE  —  </a:t>
            </a:r>
            <a:r>
              <a:rPr b="0"/>
              <a:t>« On parie que … . Si c'est vrai, on devrait voir … . On saura qu'on s'est trompés si … . »</a:t>
            </a:r>
          </a:p>
        </p:txBody>
      </p:sp>
      <p:sp>
        <p:nvSpPr>
          <p:cNvPr id="70" name="Shape 7"/>
          <p:cNvSpPr/>
          <p:nvPr/>
        </p:nvSpPr>
        <p:spPr>
          <a:xfrm>
            <a:off x="566928" y="292607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1" name="Shape 8"/>
          <p:cNvSpPr/>
          <p:nvPr/>
        </p:nvSpPr>
        <p:spPr>
          <a:xfrm>
            <a:off x="713230" y="3072383"/>
            <a:ext cx="365763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2" name="Text 9"/>
          <p:cNvSpPr txBox="1"/>
          <p:nvPr/>
        </p:nvSpPr>
        <p:spPr>
          <a:xfrm>
            <a:off x="713230" y="3144286"/>
            <a:ext cx="365763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73" name="Text 10"/>
          <p:cNvSpPr txBox="1"/>
          <p:nvPr/>
        </p:nvSpPr>
        <p:spPr>
          <a:xfrm>
            <a:off x="1170432" y="3149399"/>
            <a:ext cx="459166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On parie que…</a:t>
            </a:r>
          </a:p>
        </p:txBody>
      </p:sp>
      <p:sp>
        <p:nvSpPr>
          <p:cNvPr id="74" name="Shape 13"/>
          <p:cNvSpPr/>
          <p:nvPr/>
        </p:nvSpPr>
        <p:spPr>
          <a:xfrm>
            <a:off x="6255868" y="292607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5" name="Shape 14"/>
          <p:cNvSpPr/>
          <p:nvPr/>
        </p:nvSpPr>
        <p:spPr>
          <a:xfrm>
            <a:off x="6402172" y="3072383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6" name="Text 15"/>
          <p:cNvSpPr txBox="1"/>
          <p:nvPr/>
        </p:nvSpPr>
        <p:spPr>
          <a:xfrm>
            <a:off x="6402172" y="3144286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77" name="Text 16"/>
          <p:cNvSpPr txBox="1"/>
          <p:nvPr/>
        </p:nvSpPr>
        <p:spPr>
          <a:xfrm>
            <a:off x="6859372" y="3149399"/>
            <a:ext cx="4591661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On parie que…</a:t>
            </a:r>
          </a:p>
        </p:txBody>
      </p:sp>
      <p:sp>
        <p:nvSpPr>
          <p:cNvPr id="78" name="Shape 19"/>
          <p:cNvSpPr/>
          <p:nvPr/>
        </p:nvSpPr>
        <p:spPr>
          <a:xfrm>
            <a:off x="566928" y="472439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79" name="Shape 20"/>
          <p:cNvSpPr/>
          <p:nvPr/>
        </p:nvSpPr>
        <p:spPr>
          <a:xfrm>
            <a:off x="713230" y="4870703"/>
            <a:ext cx="365763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0" name="Text 21"/>
          <p:cNvSpPr txBox="1"/>
          <p:nvPr/>
        </p:nvSpPr>
        <p:spPr>
          <a:xfrm>
            <a:off x="713230" y="4942606"/>
            <a:ext cx="365763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81" name="Text 22"/>
          <p:cNvSpPr txBox="1"/>
          <p:nvPr/>
        </p:nvSpPr>
        <p:spPr>
          <a:xfrm>
            <a:off x="1170432" y="4947718"/>
            <a:ext cx="459166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On parie que…</a:t>
            </a:r>
          </a:p>
        </p:txBody>
      </p:sp>
      <p:sp>
        <p:nvSpPr>
          <p:cNvPr id="82" name="Shape 25"/>
          <p:cNvSpPr/>
          <p:nvPr/>
        </p:nvSpPr>
        <p:spPr>
          <a:xfrm>
            <a:off x="6255868" y="4724398"/>
            <a:ext cx="5368900" cy="14664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3" name="Shape 26"/>
          <p:cNvSpPr/>
          <p:nvPr/>
        </p:nvSpPr>
        <p:spPr>
          <a:xfrm>
            <a:off x="6402172" y="4870703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4" name="Text 27"/>
          <p:cNvSpPr txBox="1"/>
          <p:nvPr/>
        </p:nvSpPr>
        <p:spPr>
          <a:xfrm>
            <a:off x="6402172" y="4942606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85" name="Text 28"/>
          <p:cNvSpPr txBox="1"/>
          <p:nvPr/>
        </p:nvSpPr>
        <p:spPr>
          <a:xfrm>
            <a:off x="6859372" y="4947718"/>
            <a:ext cx="459166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On parie que…</a:t>
            </a:r>
          </a:p>
        </p:txBody>
      </p:sp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ext 3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8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5</a:t>
            </a:r>
          </a:p>
        </p:txBody>
      </p:sp>
      <p:sp>
        <p:nvSpPr>
          <p:cNvPr id="92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protocole de test</a:t>
            </a:r>
          </a:p>
        </p:txBody>
      </p:sp>
      <p:sp>
        <p:nvSpPr>
          <p:cNvPr id="93" name="Text 4"/>
          <p:cNvSpPr txBox="1"/>
          <p:nvPr/>
        </p:nvSpPr>
        <p:spPr>
          <a:xfrm>
            <a:off x="566927" y="15016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On raconte une histoire au testeur, on lui donne une mission, et on observe — sans lui souffler la réponse.</a:t>
            </a:r>
          </a:p>
        </p:txBody>
      </p:sp>
      <p:sp>
        <p:nvSpPr>
          <p:cNvPr id="94" name="Shape 5"/>
          <p:cNvSpPr/>
          <p:nvPr/>
        </p:nvSpPr>
        <p:spPr>
          <a:xfrm>
            <a:off x="566928" y="1894839"/>
            <a:ext cx="5368900" cy="113061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95" name="Text 6"/>
          <p:cNvSpPr txBox="1"/>
          <p:nvPr/>
        </p:nvSpPr>
        <p:spPr>
          <a:xfrm>
            <a:off x="749808" y="2080569"/>
            <a:ext cx="5003140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① CE QU'ON VEUT VÉRIFIER</a:t>
            </a:r>
          </a:p>
        </p:txBody>
      </p:sp>
      <p:sp>
        <p:nvSpPr>
          <p:cNvPr id="96" name="Text 7"/>
          <p:cNvSpPr txBox="1"/>
          <p:nvPr/>
        </p:nvSpPr>
        <p:spPr>
          <a:xfrm>
            <a:off x="749808" y="2306320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L'hypothèse précise que ce test met à l'épreuve.</a:t>
            </a:r>
          </a:p>
        </p:txBody>
      </p:sp>
      <p:sp>
        <p:nvSpPr>
          <p:cNvPr id="97" name="Shape 8"/>
          <p:cNvSpPr/>
          <p:nvPr/>
        </p:nvSpPr>
        <p:spPr>
          <a:xfrm>
            <a:off x="6255868" y="1894839"/>
            <a:ext cx="5368900" cy="113061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98" name="Text 9"/>
          <p:cNvSpPr txBox="1"/>
          <p:nvPr/>
        </p:nvSpPr>
        <p:spPr>
          <a:xfrm>
            <a:off x="6438748" y="2080569"/>
            <a:ext cx="5003142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④ CE QU'ON NE DIT SURTOUT PAS</a:t>
            </a:r>
          </a:p>
        </p:txBody>
      </p:sp>
      <p:sp>
        <p:nvSpPr>
          <p:cNvPr id="99" name="Text 10"/>
          <p:cNvSpPr txBox="1"/>
          <p:nvPr/>
        </p:nvSpPr>
        <p:spPr>
          <a:xfrm>
            <a:off x="6438748" y="2306320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Ce qui l'orienterait. On le laisse se débrouiller pour voir ce qu'il comprend seul.</a:t>
            </a:r>
          </a:p>
        </p:txBody>
      </p:sp>
      <p:sp>
        <p:nvSpPr>
          <p:cNvPr id="100" name="Shape 11"/>
          <p:cNvSpPr/>
          <p:nvPr/>
        </p:nvSpPr>
        <p:spPr>
          <a:xfrm>
            <a:off x="566926" y="3200399"/>
            <a:ext cx="11057842" cy="14531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1" name="Text 12"/>
          <p:cNvSpPr txBox="1"/>
          <p:nvPr/>
        </p:nvSpPr>
        <p:spPr>
          <a:xfrm>
            <a:off x="749806" y="3376986"/>
            <a:ext cx="10692083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② LE SCÉNARIO — ON PLANTE LE DÉCOR</a:t>
            </a:r>
          </a:p>
        </p:txBody>
      </p:sp>
      <p:sp>
        <p:nvSpPr>
          <p:cNvPr id="102" name="Text 13"/>
          <p:cNvSpPr txBox="1"/>
          <p:nvPr/>
        </p:nvSpPr>
        <p:spPr>
          <a:xfrm>
            <a:off x="749806" y="3679750"/>
            <a:ext cx="10692083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« Imagine que tu es …   /   Tu veux absolument …   /   Ta mission : regarde ces écrans et essaie de … »</a:t>
            </a:r>
          </a:p>
        </p:txBody>
      </p:sp>
      <p:sp>
        <p:nvSpPr>
          <p:cNvPr id="103" name="Shape 15"/>
          <p:cNvSpPr/>
          <p:nvPr/>
        </p:nvSpPr>
        <p:spPr>
          <a:xfrm>
            <a:off x="566928" y="4826000"/>
            <a:ext cx="5368900" cy="136652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4" name="Text 16"/>
          <p:cNvSpPr txBox="1"/>
          <p:nvPr/>
        </p:nvSpPr>
        <p:spPr>
          <a:xfrm>
            <a:off x="749808" y="5011730"/>
            <a:ext cx="5003140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POINT DE CONTRÔLE A</a:t>
            </a:r>
          </a:p>
        </p:txBody>
      </p:sp>
      <p:sp>
        <p:nvSpPr>
          <p:cNvPr id="105" name="Text 17"/>
          <p:cNvSpPr txBox="1"/>
          <p:nvPr/>
        </p:nvSpPr>
        <p:spPr>
          <a:xfrm>
            <a:off x="749808" y="5237479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Je regarde si son action est bien …</a:t>
            </a:r>
          </a:p>
        </p:txBody>
      </p:sp>
      <p:sp>
        <p:nvSpPr>
          <p:cNvPr id="106" name="Shape 18"/>
          <p:cNvSpPr/>
          <p:nvPr/>
        </p:nvSpPr>
        <p:spPr>
          <a:xfrm>
            <a:off x="6255868" y="4826000"/>
            <a:ext cx="5368900" cy="136652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07" name="Text 19"/>
          <p:cNvSpPr txBox="1"/>
          <p:nvPr/>
        </p:nvSpPr>
        <p:spPr>
          <a:xfrm>
            <a:off x="6438748" y="5011730"/>
            <a:ext cx="5003142" cy="158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POINT DE CONTRÔLE B</a:t>
            </a:r>
          </a:p>
        </p:txBody>
      </p:sp>
      <p:sp>
        <p:nvSpPr>
          <p:cNvPr id="108" name="Text 20"/>
          <p:cNvSpPr txBox="1"/>
          <p:nvPr/>
        </p:nvSpPr>
        <p:spPr>
          <a:xfrm>
            <a:off x="6438748" y="5237479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Je regarde s'il comprend la différence entre…</a:t>
            </a:r>
          </a:p>
        </p:txBody>
      </p:sp>
      <p:pic>
        <p:nvPicPr>
          <p:cNvPr id="10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ext 2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1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12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5</a:t>
            </a:r>
          </a:p>
        </p:txBody>
      </p:sp>
      <p:sp>
        <p:nvSpPr>
          <p:cNvPr id="115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synthèse des tests</a:t>
            </a:r>
          </a:p>
        </p:txBody>
      </p:sp>
      <p:sp>
        <p:nvSpPr>
          <p:cNvPr id="116" name="Text 4"/>
          <p:cNvSpPr txBox="1"/>
          <p:nvPr/>
        </p:nvSpPr>
        <p:spPr>
          <a:xfrm>
            <a:off x="566927" y="15016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Un test « raté » qui vous apprend quelque chose est un test réussi.</a:t>
            </a:r>
          </a:p>
        </p:txBody>
      </p:sp>
      <p:sp>
        <p:nvSpPr>
          <p:cNvPr id="117" name="Shape 5"/>
          <p:cNvSpPr/>
          <p:nvPr/>
        </p:nvSpPr>
        <p:spPr>
          <a:xfrm>
            <a:off x="566928" y="1849120"/>
            <a:ext cx="5368900" cy="165165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18" name="Text 6"/>
          <p:cNvSpPr txBox="1"/>
          <p:nvPr/>
        </p:nvSpPr>
        <p:spPr>
          <a:xfrm>
            <a:off x="749808" y="2012601"/>
            <a:ext cx="500314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qui a marché / a plu</a:t>
            </a:r>
          </a:p>
        </p:txBody>
      </p:sp>
      <p:sp>
        <p:nvSpPr>
          <p:cNvPr id="119" name="Shape 9"/>
          <p:cNvSpPr/>
          <p:nvPr/>
        </p:nvSpPr>
        <p:spPr>
          <a:xfrm>
            <a:off x="6255868" y="1849120"/>
            <a:ext cx="5368900" cy="165165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0" name="Text 10"/>
          <p:cNvSpPr txBox="1"/>
          <p:nvPr/>
        </p:nvSpPr>
        <p:spPr>
          <a:xfrm>
            <a:off x="6438748" y="2012601"/>
            <a:ext cx="50031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qui a coincé</a:t>
            </a:r>
          </a:p>
        </p:txBody>
      </p:sp>
      <p:sp>
        <p:nvSpPr>
          <p:cNvPr id="121" name="Shape 13"/>
          <p:cNvSpPr/>
          <p:nvPr/>
        </p:nvSpPr>
        <p:spPr>
          <a:xfrm>
            <a:off x="566928" y="3710432"/>
            <a:ext cx="5368900" cy="61652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2" name="Text 14"/>
          <p:cNvSpPr txBox="1"/>
          <p:nvPr/>
        </p:nvSpPr>
        <p:spPr>
          <a:xfrm>
            <a:off x="749808" y="3924713"/>
            <a:ext cx="200745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Hypothèses VALIDÉES</a:t>
            </a:r>
          </a:p>
        </p:txBody>
      </p:sp>
      <p:sp>
        <p:nvSpPr>
          <p:cNvPr id="123" name="Shape 21"/>
          <p:cNvSpPr/>
          <p:nvPr/>
        </p:nvSpPr>
        <p:spPr>
          <a:xfrm>
            <a:off x="566928" y="4555744"/>
            <a:ext cx="5368900" cy="156387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4" name="Text 22"/>
          <p:cNvSpPr txBox="1"/>
          <p:nvPr/>
        </p:nvSpPr>
        <p:spPr>
          <a:xfrm>
            <a:off x="749808" y="4719225"/>
            <a:ext cx="500314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questions qu'on se pose</a:t>
            </a:r>
          </a:p>
        </p:txBody>
      </p:sp>
      <p:sp>
        <p:nvSpPr>
          <p:cNvPr id="125" name="Shape 25"/>
          <p:cNvSpPr/>
          <p:nvPr/>
        </p:nvSpPr>
        <p:spPr>
          <a:xfrm>
            <a:off x="6255868" y="4555744"/>
            <a:ext cx="5368900" cy="156387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26" name="Text 26"/>
          <p:cNvSpPr txBox="1"/>
          <p:nvPr/>
        </p:nvSpPr>
        <p:spPr>
          <a:xfrm>
            <a:off x="6438748" y="4719225"/>
            <a:ext cx="50031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Nos idées pour le prochain proto</a:t>
            </a:r>
          </a:p>
        </p:txBody>
      </p:sp>
      <p:pic>
        <p:nvPicPr>
          <p:cNvPr id="1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 2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9" name="Shape 8"/>
          <p:cNvSpPr/>
          <p:nvPr/>
        </p:nvSpPr>
        <p:spPr>
          <a:xfrm>
            <a:off x="3143898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0" name="Text 9"/>
          <p:cNvSpPr txBox="1"/>
          <p:nvPr/>
        </p:nvSpPr>
        <p:spPr>
          <a:xfrm>
            <a:off x="3143898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131" name="Shape 8"/>
          <p:cNvSpPr/>
          <p:nvPr/>
        </p:nvSpPr>
        <p:spPr>
          <a:xfrm>
            <a:off x="3784134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2" name="Text 9"/>
          <p:cNvSpPr txBox="1"/>
          <p:nvPr/>
        </p:nvSpPr>
        <p:spPr>
          <a:xfrm>
            <a:off x="3784134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133" name="Shape 8"/>
          <p:cNvSpPr/>
          <p:nvPr/>
        </p:nvSpPr>
        <p:spPr>
          <a:xfrm>
            <a:off x="443706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4" name="Text 9"/>
          <p:cNvSpPr txBox="1"/>
          <p:nvPr/>
        </p:nvSpPr>
        <p:spPr>
          <a:xfrm>
            <a:off x="443706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135" name="Shape 8"/>
          <p:cNvSpPr/>
          <p:nvPr/>
        </p:nvSpPr>
        <p:spPr>
          <a:xfrm>
            <a:off x="507730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6" name="Text 9"/>
          <p:cNvSpPr txBox="1"/>
          <p:nvPr/>
        </p:nvSpPr>
        <p:spPr>
          <a:xfrm>
            <a:off x="507730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137" name="Shape 13"/>
          <p:cNvSpPr/>
          <p:nvPr/>
        </p:nvSpPr>
        <p:spPr>
          <a:xfrm>
            <a:off x="6255868" y="3710432"/>
            <a:ext cx="5368900" cy="61652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38" name="Text 14"/>
          <p:cNvSpPr txBox="1"/>
          <p:nvPr/>
        </p:nvSpPr>
        <p:spPr>
          <a:xfrm>
            <a:off x="6438748" y="3924713"/>
            <a:ext cx="2106917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Hypothèses NON validées</a:t>
            </a:r>
          </a:p>
        </p:txBody>
      </p:sp>
      <p:sp>
        <p:nvSpPr>
          <p:cNvPr id="139" name="Shape 8"/>
          <p:cNvSpPr/>
          <p:nvPr/>
        </p:nvSpPr>
        <p:spPr>
          <a:xfrm>
            <a:off x="883283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0" name="Text 9"/>
          <p:cNvSpPr txBox="1"/>
          <p:nvPr/>
        </p:nvSpPr>
        <p:spPr>
          <a:xfrm>
            <a:off x="883283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H1</a:t>
            </a:r>
          </a:p>
        </p:txBody>
      </p:sp>
      <p:sp>
        <p:nvSpPr>
          <p:cNvPr id="141" name="Shape 8"/>
          <p:cNvSpPr/>
          <p:nvPr/>
        </p:nvSpPr>
        <p:spPr>
          <a:xfrm>
            <a:off x="947307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2" name="Text 9"/>
          <p:cNvSpPr txBox="1"/>
          <p:nvPr/>
        </p:nvSpPr>
        <p:spPr>
          <a:xfrm>
            <a:off x="947307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H2</a:t>
            </a:r>
          </a:p>
        </p:txBody>
      </p:sp>
      <p:sp>
        <p:nvSpPr>
          <p:cNvPr id="143" name="Shape 8"/>
          <p:cNvSpPr/>
          <p:nvPr/>
        </p:nvSpPr>
        <p:spPr>
          <a:xfrm>
            <a:off x="10126009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4" name="Text 9"/>
          <p:cNvSpPr txBox="1"/>
          <p:nvPr/>
        </p:nvSpPr>
        <p:spPr>
          <a:xfrm>
            <a:off x="10126009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H3</a:t>
            </a:r>
          </a:p>
        </p:txBody>
      </p:sp>
      <p:sp>
        <p:nvSpPr>
          <p:cNvPr id="145" name="Shape 8"/>
          <p:cNvSpPr/>
          <p:nvPr/>
        </p:nvSpPr>
        <p:spPr>
          <a:xfrm>
            <a:off x="10766245" y="3835813"/>
            <a:ext cx="365762" cy="36576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6" name="Text 9"/>
          <p:cNvSpPr txBox="1"/>
          <p:nvPr/>
        </p:nvSpPr>
        <p:spPr>
          <a:xfrm>
            <a:off x="10766245" y="3897869"/>
            <a:ext cx="365762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H4</a:t>
            </a:r>
          </a:p>
        </p:txBody>
      </p:sp>
      <p:sp>
        <p:nvSpPr>
          <p:cNvPr id="147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8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5</a:t>
            </a:r>
          </a:p>
        </p:txBody>
      </p:sp>
      <p:sp>
        <p:nvSpPr>
          <p:cNvPr id="151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Proposition de valeur : avant → après</a:t>
            </a:r>
          </a:p>
        </p:txBody>
      </p:sp>
      <p:sp>
        <p:nvSpPr>
          <p:cNvPr id="152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Les tests ont peut-être bougé votre proposition de valeur.</a:t>
            </a:r>
          </a:p>
        </p:txBody>
      </p:sp>
      <p:sp>
        <p:nvSpPr>
          <p:cNvPr id="153" name="Shape 5"/>
          <p:cNvSpPr/>
          <p:nvPr/>
        </p:nvSpPr>
        <p:spPr>
          <a:xfrm>
            <a:off x="566927" y="2148839"/>
            <a:ext cx="3350669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54" name="Text 6"/>
          <p:cNvSpPr txBox="1"/>
          <p:nvPr/>
        </p:nvSpPr>
        <p:spPr>
          <a:xfrm>
            <a:off x="749808" y="2263900"/>
            <a:ext cx="2984907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PROPOSITION DE VALEUR (FIN J2)</a:t>
            </a:r>
          </a:p>
        </p:txBody>
      </p:sp>
      <p:sp>
        <p:nvSpPr>
          <p:cNvPr id="155" name="Text 7"/>
          <p:cNvSpPr txBox="1"/>
          <p:nvPr/>
        </p:nvSpPr>
        <p:spPr>
          <a:xfrm>
            <a:off x="3972457" y="292005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56" name="Shape 8"/>
          <p:cNvSpPr/>
          <p:nvPr/>
        </p:nvSpPr>
        <p:spPr>
          <a:xfrm>
            <a:off x="4420513" y="2148839"/>
            <a:ext cx="3350668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57" name="Text 9"/>
          <p:cNvSpPr txBox="1"/>
          <p:nvPr/>
        </p:nvSpPr>
        <p:spPr>
          <a:xfrm>
            <a:off x="4603393" y="2340100"/>
            <a:ext cx="298490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QUE LES TESTS ONT CHANGÉ</a:t>
            </a:r>
          </a:p>
        </p:txBody>
      </p:sp>
      <p:sp>
        <p:nvSpPr>
          <p:cNvPr id="158" name="Text 10"/>
          <p:cNvSpPr txBox="1"/>
          <p:nvPr/>
        </p:nvSpPr>
        <p:spPr>
          <a:xfrm>
            <a:off x="7826044" y="292005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59" name="Shape 11"/>
          <p:cNvSpPr/>
          <p:nvPr/>
        </p:nvSpPr>
        <p:spPr>
          <a:xfrm>
            <a:off x="8274101" y="2148839"/>
            <a:ext cx="3350668" cy="17660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0" name="Text 12"/>
          <p:cNvSpPr txBox="1"/>
          <p:nvPr/>
        </p:nvSpPr>
        <p:spPr>
          <a:xfrm>
            <a:off x="8456979" y="2263900"/>
            <a:ext cx="2984908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PROPOSITION DE VALEUR CONSOLIDÉE</a:t>
            </a:r>
          </a:p>
        </p:txBody>
      </p:sp>
      <p:sp>
        <p:nvSpPr>
          <p:cNvPr id="161" name="Shape 13"/>
          <p:cNvSpPr/>
          <p:nvPr/>
        </p:nvSpPr>
        <p:spPr>
          <a:xfrm>
            <a:off x="566926" y="4185370"/>
            <a:ext cx="11057842" cy="17597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2" name="Text 14"/>
          <p:cNvSpPr txBox="1"/>
          <p:nvPr/>
        </p:nvSpPr>
        <p:spPr>
          <a:xfrm>
            <a:off x="768095" y="4363672"/>
            <a:ext cx="10655505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VA PAYER ?  ET POURQUOI ACCEPTERAIT-IL DE PAYER ?</a:t>
            </a:r>
          </a:p>
        </p:txBody>
      </p:sp>
      <p:sp>
        <p:nvSpPr>
          <p:cNvPr id="163" name="Text 15"/>
          <p:cNvSpPr txBox="1"/>
          <p:nvPr/>
        </p:nvSpPr>
        <p:spPr>
          <a:xfrm>
            <a:off x="768095" y="4719118"/>
            <a:ext cx="10655505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Ce n'est pas toujours l'utilisateur. Parfois c'est l'école, l'entreprise, une marque… La réponse prépare votre Business Model Canvas de l'intersession.</a:t>
            </a:r>
          </a:p>
        </p:txBody>
      </p:sp>
      <p:pic>
        <p:nvPicPr>
          <p:cNvPr id="1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 17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6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6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2"/>
          <p:cNvSpPr txBox="1"/>
          <p:nvPr/>
        </p:nvSpPr>
        <p:spPr>
          <a:xfrm>
            <a:off x="566926" y="1043059"/>
            <a:ext cx="3659115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</a:t>
            </a:r>
          </a:p>
        </p:txBody>
      </p:sp>
      <p:pic>
        <p:nvPicPr>
          <p:cNvPr id="170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72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73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3</a:t>
            </a:r>
          </a:p>
        </p:txBody>
      </p:sp>
      <p:sp>
        <p:nvSpPr>
          <p:cNvPr id="174" name="Text 3"/>
          <p:cNvSpPr txBox="1"/>
          <p:nvPr/>
        </p:nvSpPr>
        <p:spPr>
          <a:xfrm>
            <a:off x="538771" y="1664206"/>
            <a:ext cx="5384130" cy="64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Il ne s’agit pas d’évaluer votre utilisation de l’IA, mais d’observer comment l’IA influence concrètement votre travail et de vous aider à prendre du recul sur l’usage.</a:t>
            </a:r>
          </a:p>
        </p:txBody>
      </p:sp>
      <p:pic>
        <p:nvPicPr>
          <p:cNvPr id="175" name="vidéo-collée.png" descr="vidéo-collé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8843" y="1416049"/>
            <a:ext cx="4089401" cy="402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