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" name="Shape 2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xfrm>
            <a:off x="8469877" y="6232199"/>
            <a:ext cx="258622" cy="24830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9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837326" y="368316"/>
            <a:ext cx="10504648" cy="1324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72" tIns="45672" rIns="45672" bIns="45672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837326" y="1827295"/>
            <a:ext cx="10504648" cy="4346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72" tIns="45672" rIns="45672" bIns="45672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068414" y="6401100"/>
            <a:ext cx="273560" cy="269145"/>
          </a:xfrm>
          <a:prstGeom prst="rect">
            <a:avLst/>
          </a:prstGeom>
          <a:ln w="12700">
            <a:miter lim="400000"/>
          </a:ln>
        </p:spPr>
        <p:txBody>
          <a:bodyPr wrap="none" lIns="45672" tIns="45672" rIns="45672" bIns="45672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5pPr>
      <a:lvl6pPr marL="26060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6pPr>
      <a:lvl7pPr marL="30632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7pPr>
      <a:lvl8pPr marL="3520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8pPr>
      <a:lvl9pPr marL="39776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/>
          <p:cNvSpPr txBox="1"/>
          <p:nvPr/>
        </p:nvSpPr>
        <p:spPr>
          <a:xfrm>
            <a:off x="566927" y="1135748"/>
            <a:ext cx="10058401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AI &amp; INNOVATION</a:t>
            </a:r>
          </a:p>
        </p:txBody>
      </p:sp>
      <p:sp>
        <p:nvSpPr>
          <p:cNvPr id="30" name="Text 1"/>
          <p:cNvSpPr txBox="1"/>
          <p:nvPr/>
        </p:nvSpPr>
        <p:spPr>
          <a:xfrm>
            <a:off x="566927" y="2281490"/>
            <a:ext cx="10058401" cy="129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  <p:sp>
        <p:nvSpPr>
          <p:cNvPr id="31" name="Text 2"/>
          <p:cNvSpPr txBox="1"/>
          <p:nvPr/>
        </p:nvSpPr>
        <p:spPr>
          <a:xfrm>
            <a:off x="566926" y="3971564"/>
            <a:ext cx="11057842" cy="530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Listen to the field. </a:t>
            </a:r>
            <a:r>
              <a:rPr>
                <a:solidFill>
                  <a:srgbClr val="2E6BFF"/>
                </a:solidFill>
              </a:rPr>
              <a:t>Understand the need.</a:t>
            </a:r>
          </a:p>
        </p:txBody>
      </p:sp>
      <p:sp>
        <p:nvSpPr>
          <p:cNvPr id="32" name="Shape 4"/>
          <p:cNvSpPr/>
          <p:nvPr/>
        </p:nvSpPr>
        <p:spPr>
          <a:xfrm>
            <a:off x="566926" y="5303520"/>
            <a:ext cx="6035044" cy="457202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3" name="Text 5"/>
          <p:cNvSpPr txBox="1"/>
          <p:nvPr/>
        </p:nvSpPr>
        <p:spPr>
          <a:xfrm>
            <a:off x="566926" y="5464347"/>
            <a:ext cx="6035044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DELIVERABLE OF THE DAY — M2 · VALIDATED NEEDS &amp; VALUE PROPOSITION</a:t>
            </a:r>
          </a:p>
        </p:txBody>
      </p:sp>
      <p:pic>
        <p:nvPicPr>
          <p:cNvPr id="3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ext 6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8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  <p:sp>
        <p:nvSpPr>
          <p:cNvPr id="39" name="Text 2"/>
          <p:cNvSpPr txBox="1"/>
          <p:nvPr/>
        </p:nvSpPr>
        <p:spPr>
          <a:xfrm>
            <a:off x="1984248" y="562815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6E6E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THREAD OF THE DAY</a:t>
            </a:r>
          </a:p>
        </p:txBody>
      </p:sp>
      <p:sp>
        <p:nvSpPr>
          <p:cNvPr id="40" name="Text 3"/>
          <p:cNvSpPr txBox="1"/>
          <p:nvPr/>
        </p:nvSpPr>
        <p:spPr>
          <a:xfrm>
            <a:off x="566926" y="1024127"/>
            <a:ext cx="11057842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you produce today</a:t>
            </a:r>
          </a:p>
        </p:txBody>
      </p:sp>
      <p:sp>
        <p:nvSpPr>
          <p:cNvPr id="41" name="Shape 4"/>
          <p:cNvSpPr/>
          <p:nvPr/>
        </p:nvSpPr>
        <p:spPr>
          <a:xfrm>
            <a:off x="566927" y="1874520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2" name="Shape 5"/>
          <p:cNvSpPr/>
          <p:nvPr/>
        </p:nvSpPr>
        <p:spPr>
          <a:xfrm>
            <a:off x="713230" y="202082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3" name="Text 6"/>
          <p:cNvSpPr txBox="1"/>
          <p:nvPr/>
        </p:nvSpPr>
        <p:spPr>
          <a:xfrm>
            <a:off x="713230" y="2110528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4" name="Text 7"/>
          <p:cNvSpPr txBox="1"/>
          <p:nvPr/>
        </p:nvSpPr>
        <p:spPr>
          <a:xfrm>
            <a:off x="1353310" y="2048578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art of the good question</a:t>
            </a:r>
          </a:p>
        </p:txBody>
      </p:sp>
      <p:sp>
        <p:nvSpPr>
          <p:cNvPr id="45" name="Text 8"/>
          <p:cNvSpPr txBox="1"/>
          <p:nvPr/>
        </p:nvSpPr>
        <p:spPr>
          <a:xfrm>
            <a:off x="1353310" y="2344727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Ask open questions, grounded in lived experience, without hinting at the answer.</a:t>
            </a:r>
          </a:p>
        </p:txBody>
      </p:sp>
      <p:sp>
        <p:nvSpPr>
          <p:cNvPr id="46" name="Shape 9"/>
          <p:cNvSpPr/>
          <p:nvPr/>
        </p:nvSpPr>
        <p:spPr>
          <a:xfrm>
            <a:off x="566927" y="2734055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7" name="Shape 10"/>
          <p:cNvSpPr/>
          <p:nvPr/>
        </p:nvSpPr>
        <p:spPr>
          <a:xfrm>
            <a:off x="713230" y="2880360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8" name="Text 11"/>
          <p:cNvSpPr txBox="1"/>
          <p:nvPr/>
        </p:nvSpPr>
        <p:spPr>
          <a:xfrm>
            <a:off x="713230" y="2970065"/>
            <a:ext cx="475490" cy="296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9" name="Text 12"/>
          <p:cNvSpPr txBox="1"/>
          <p:nvPr/>
        </p:nvSpPr>
        <p:spPr>
          <a:xfrm>
            <a:off x="1353310" y="2908113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Gathering verbatims</a:t>
            </a:r>
          </a:p>
        </p:txBody>
      </p:sp>
      <p:sp>
        <p:nvSpPr>
          <p:cNvPr id="50" name="Text 13"/>
          <p:cNvSpPr txBox="1"/>
          <p:nvPr/>
        </p:nvSpPr>
        <p:spPr>
          <a:xfrm>
            <a:off x="1353310" y="3204262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Capture the exact phrases — and the question that drew them out.</a:t>
            </a:r>
          </a:p>
        </p:txBody>
      </p:sp>
      <p:sp>
        <p:nvSpPr>
          <p:cNvPr id="51" name="Shape 14"/>
          <p:cNvSpPr/>
          <p:nvPr/>
        </p:nvSpPr>
        <p:spPr>
          <a:xfrm>
            <a:off x="566927" y="3593591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2" name="Shape 15"/>
          <p:cNvSpPr/>
          <p:nvPr/>
        </p:nvSpPr>
        <p:spPr>
          <a:xfrm>
            <a:off x="713230" y="3739896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3" name="Text 16"/>
          <p:cNvSpPr txBox="1"/>
          <p:nvPr/>
        </p:nvSpPr>
        <p:spPr>
          <a:xfrm>
            <a:off x="713230" y="3829601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54" name="Text 17"/>
          <p:cNvSpPr txBox="1"/>
          <p:nvPr/>
        </p:nvSpPr>
        <p:spPr>
          <a:xfrm>
            <a:off x="1353310" y="3767649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verbatim to need</a:t>
            </a:r>
          </a:p>
        </p:txBody>
      </p:sp>
      <p:sp>
        <p:nvSpPr>
          <p:cNvPr id="55" name="Text 18"/>
          <p:cNvSpPr txBox="1"/>
          <p:nvPr/>
        </p:nvSpPr>
        <p:spPr>
          <a:xfrm>
            <a:off x="1353310" y="4063798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Move from what people say to what they truly need.</a:t>
            </a:r>
          </a:p>
        </p:txBody>
      </p:sp>
      <p:sp>
        <p:nvSpPr>
          <p:cNvPr id="56" name="Shape 19"/>
          <p:cNvSpPr/>
          <p:nvPr/>
        </p:nvSpPr>
        <p:spPr>
          <a:xfrm>
            <a:off x="566927" y="4453128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7" name="Shape 20"/>
          <p:cNvSpPr/>
          <p:nvPr/>
        </p:nvSpPr>
        <p:spPr>
          <a:xfrm>
            <a:off x="713230" y="4599432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8" name="Text 21"/>
          <p:cNvSpPr txBox="1"/>
          <p:nvPr/>
        </p:nvSpPr>
        <p:spPr>
          <a:xfrm>
            <a:off x="713230" y="4689137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9" name="Text 22"/>
          <p:cNvSpPr txBox="1"/>
          <p:nvPr/>
        </p:nvSpPr>
        <p:spPr>
          <a:xfrm>
            <a:off x="1353310" y="4627186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Your 3 personas</a:t>
            </a:r>
          </a:p>
        </p:txBody>
      </p:sp>
      <p:sp>
        <p:nvSpPr>
          <p:cNvPr id="60" name="Text 23"/>
          <p:cNvSpPr txBox="1"/>
          <p:nvPr/>
        </p:nvSpPr>
        <p:spPr>
          <a:xfrm>
            <a:off x="1353310" y="4923335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Put a face to those you met.</a:t>
            </a:r>
          </a:p>
        </p:txBody>
      </p:sp>
      <p:sp>
        <p:nvSpPr>
          <p:cNvPr id="61" name="Shape 24"/>
          <p:cNvSpPr/>
          <p:nvPr/>
        </p:nvSpPr>
        <p:spPr>
          <a:xfrm>
            <a:off x="566927" y="5312664"/>
            <a:ext cx="7452361" cy="768098"/>
          </a:xfrm>
          <a:prstGeom prst="roundRect">
            <a:avLst>
              <a:gd name="adj" fmla="val 5952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2" name="Shape 25"/>
          <p:cNvSpPr/>
          <p:nvPr/>
        </p:nvSpPr>
        <p:spPr>
          <a:xfrm>
            <a:off x="713230" y="5458967"/>
            <a:ext cx="475490" cy="475490"/>
          </a:xfrm>
          <a:prstGeom prst="roundRect">
            <a:avLst>
              <a:gd name="adj" fmla="val 19231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3" name="Text 26"/>
          <p:cNvSpPr txBox="1"/>
          <p:nvPr/>
        </p:nvSpPr>
        <p:spPr>
          <a:xfrm>
            <a:off x="713230" y="5548674"/>
            <a:ext cx="475490" cy="29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64" name="Text 27"/>
          <p:cNvSpPr txBox="1"/>
          <p:nvPr/>
        </p:nvSpPr>
        <p:spPr>
          <a:xfrm>
            <a:off x="1353310" y="5486722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Refined problem statement + value proposition</a:t>
            </a:r>
          </a:p>
        </p:txBody>
      </p:sp>
      <p:sp>
        <p:nvSpPr>
          <p:cNvPr id="65" name="Text 28"/>
          <p:cNvSpPr txBox="1"/>
          <p:nvPr/>
        </p:nvSpPr>
        <p:spPr>
          <a:xfrm>
            <a:off x="1353310" y="5782871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Reframe the question, and say what your solution would change.</a:t>
            </a:r>
          </a:p>
        </p:txBody>
      </p:sp>
      <p:sp>
        <p:nvSpPr>
          <p:cNvPr id="66" name="Shape 29"/>
          <p:cNvSpPr/>
          <p:nvPr/>
        </p:nvSpPr>
        <p:spPr>
          <a:xfrm>
            <a:off x="8385047" y="1874520"/>
            <a:ext cx="3239721" cy="4206242"/>
          </a:xfrm>
          <a:prstGeom prst="roundRect">
            <a:avLst>
              <a:gd name="adj" fmla="val 1693"/>
            </a:avLst>
          </a:prstGeom>
          <a:solidFill>
            <a:srgbClr val="10131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6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59368" y="2185416"/>
            <a:ext cx="566930" cy="56693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Text 30"/>
          <p:cNvSpPr txBox="1"/>
          <p:nvPr/>
        </p:nvSpPr>
        <p:spPr>
          <a:xfrm>
            <a:off x="8659368" y="2961893"/>
            <a:ext cx="2736801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 AT THE END OF THE DAY</a:t>
            </a:r>
          </a:p>
        </p:txBody>
      </p:sp>
      <p:sp>
        <p:nvSpPr>
          <p:cNvPr id="69" name="Text 31"/>
          <p:cNvSpPr txBox="1"/>
          <p:nvPr/>
        </p:nvSpPr>
        <p:spPr>
          <a:xfrm>
            <a:off x="8659368" y="3216606"/>
            <a:ext cx="2736801" cy="333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AI Journal</a:t>
            </a:r>
          </a:p>
        </p:txBody>
      </p:sp>
      <p:pic>
        <p:nvPicPr>
          <p:cNvPr id="70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ext 33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72" name="Text 32"/>
          <p:cNvSpPr txBox="1"/>
          <p:nvPr/>
        </p:nvSpPr>
        <p:spPr>
          <a:xfrm>
            <a:off x="8641080" y="3977745"/>
            <a:ext cx="2727657" cy="639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1300">
                <a:solidFill>
                  <a:srgbClr val="C7CCD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 team notes how it did (or didn't) use AI during the day and what surprised it. Without judgement.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1 / 6</a:t>
            </a:r>
          </a:p>
        </p:txBody>
      </p:sp>
      <p:sp>
        <p:nvSpPr>
          <p:cNvPr id="75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art of the good question</a:t>
            </a:r>
          </a:p>
        </p:txBody>
      </p:sp>
      <p:sp>
        <p:nvSpPr>
          <p:cNvPr id="76" name="Text 4"/>
          <p:cNvSpPr txBox="1"/>
          <p:nvPr/>
        </p:nvSpPr>
        <p:spPr>
          <a:xfrm>
            <a:off x="6000425" y="1154748"/>
            <a:ext cx="589035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Run about ten interviews</a:t>
            </a:r>
          </a:p>
        </p:txBody>
      </p:sp>
      <p:sp>
        <p:nvSpPr>
          <p:cNvPr id="77" name="Shape 5"/>
          <p:cNvSpPr/>
          <p:nvPr/>
        </p:nvSpPr>
        <p:spPr>
          <a:xfrm>
            <a:off x="566928" y="1729738"/>
            <a:ext cx="5368900" cy="78638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78" name="Shape 6"/>
          <p:cNvSpPr/>
          <p:nvPr/>
        </p:nvSpPr>
        <p:spPr>
          <a:xfrm>
            <a:off x="694944" y="1857755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79" name="Text 7"/>
          <p:cNvSpPr txBox="1"/>
          <p:nvPr/>
        </p:nvSpPr>
        <p:spPr>
          <a:xfrm>
            <a:off x="694944" y="1929658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80" name="Text 8"/>
          <p:cNvSpPr txBox="1"/>
          <p:nvPr/>
        </p:nvSpPr>
        <p:spPr>
          <a:xfrm>
            <a:off x="1170430" y="1868791"/>
            <a:ext cx="4637384" cy="197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Open</a:t>
            </a:r>
          </a:p>
        </p:txBody>
      </p:sp>
      <p:sp>
        <p:nvSpPr>
          <p:cNvPr id="81" name="Text 9"/>
          <p:cNvSpPr txBox="1"/>
          <p:nvPr/>
        </p:nvSpPr>
        <p:spPr>
          <a:xfrm>
            <a:off x="1170432" y="2095499"/>
            <a:ext cx="459166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“Tell me about the last time you…” rather than “Do you like…?” (which is answered yes/no).</a:t>
            </a:r>
          </a:p>
        </p:txBody>
      </p:sp>
      <p:sp>
        <p:nvSpPr>
          <p:cNvPr id="82" name="Shape 10"/>
          <p:cNvSpPr/>
          <p:nvPr/>
        </p:nvSpPr>
        <p:spPr>
          <a:xfrm>
            <a:off x="566928" y="2879850"/>
            <a:ext cx="5368900" cy="78638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3" name="Shape 11"/>
          <p:cNvSpPr/>
          <p:nvPr/>
        </p:nvSpPr>
        <p:spPr>
          <a:xfrm>
            <a:off x="694944" y="3007866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4" name="Text 12"/>
          <p:cNvSpPr txBox="1"/>
          <p:nvPr/>
        </p:nvSpPr>
        <p:spPr>
          <a:xfrm>
            <a:off x="694944" y="3079770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85" name="Text 13"/>
          <p:cNvSpPr txBox="1"/>
          <p:nvPr/>
        </p:nvSpPr>
        <p:spPr>
          <a:xfrm>
            <a:off x="1170430" y="3018903"/>
            <a:ext cx="4637384" cy="197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Grounded in lived experience</a:t>
            </a:r>
          </a:p>
        </p:txBody>
      </p:sp>
      <p:sp>
        <p:nvSpPr>
          <p:cNvPr id="86" name="Text 14"/>
          <p:cNvSpPr txBox="1"/>
          <p:nvPr/>
        </p:nvSpPr>
        <p:spPr>
          <a:xfrm>
            <a:off x="1170432" y="3245610"/>
            <a:ext cx="459166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We dig into the real past, not intentions: “the last time”, “the time it went wrong”.</a:t>
            </a:r>
          </a:p>
        </p:txBody>
      </p:sp>
      <p:sp>
        <p:nvSpPr>
          <p:cNvPr id="87" name="Shape 15"/>
          <p:cNvSpPr/>
          <p:nvPr/>
        </p:nvSpPr>
        <p:spPr>
          <a:xfrm>
            <a:off x="566928" y="4029964"/>
            <a:ext cx="5368900" cy="78638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8" name="Shape 16"/>
          <p:cNvSpPr/>
          <p:nvPr/>
        </p:nvSpPr>
        <p:spPr>
          <a:xfrm>
            <a:off x="694944" y="4157979"/>
            <a:ext cx="365762" cy="3657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9" name="Text 17"/>
          <p:cNvSpPr txBox="1"/>
          <p:nvPr/>
        </p:nvSpPr>
        <p:spPr>
          <a:xfrm>
            <a:off x="694944" y="4229882"/>
            <a:ext cx="365762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90" name="Text 18"/>
          <p:cNvSpPr txBox="1"/>
          <p:nvPr/>
        </p:nvSpPr>
        <p:spPr>
          <a:xfrm>
            <a:off x="1170430" y="4169016"/>
            <a:ext cx="4637384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Without hinting at the solution</a:t>
            </a:r>
          </a:p>
        </p:txBody>
      </p:sp>
      <p:sp>
        <p:nvSpPr>
          <p:cNvPr id="91" name="Text 19"/>
          <p:cNvSpPr txBox="1"/>
          <p:nvPr/>
        </p:nvSpPr>
        <p:spPr>
          <a:xfrm>
            <a:off x="1170432" y="4395723"/>
            <a:ext cx="4591661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We propose nothing. We listen to the problem. The solution is your job later on.</a:t>
            </a:r>
          </a:p>
        </p:txBody>
      </p:sp>
      <p:sp>
        <p:nvSpPr>
          <p:cNvPr id="92" name="Shape 20"/>
          <p:cNvSpPr/>
          <p:nvPr/>
        </p:nvSpPr>
        <p:spPr>
          <a:xfrm>
            <a:off x="566928" y="5195951"/>
            <a:ext cx="5368900" cy="86868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93" name="Text 21"/>
          <p:cNvSpPr txBox="1"/>
          <p:nvPr/>
        </p:nvSpPr>
        <p:spPr>
          <a:xfrm>
            <a:off x="786384" y="5452686"/>
            <a:ext cx="4929988" cy="355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200">
                <a:solidFill>
                  <a:srgbClr val="11111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WE TRANSFORM  —  </a:t>
            </a:r>
            <a:r>
              <a:rPr b="0"/>
              <a:t>“Would you use a carpooling app?” → “Tell me about your last nightmare journey.” Start from the real, not the product.</a:t>
            </a:r>
          </a:p>
        </p:txBody>
      </p:sp>
      <p:sp>
        <p:nvSpPr>
          <p:cNvPr id="94" name="Shape 22"/>
          <p:cNvSpPr/>
          <p:nvPr/>
        </p:nvSpPr>
        <p:spPr>
          <a:xfrm>
            <a:off x="6255868" y="1718229"/>
            <a:ext cx="5368900" cy="433358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95" name="Text 23"/>
          <p:cNvSpPr txBox="1"/>
          <p:nvPr/>
        </p:nvSpPr>
        <p:spPr>
          <a:xfrm>
            <a:off x="6438748" y="1910840"/>
            <a:ext cx="5003142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3-4 OPENING QUESTIONS</a:t>
            </a:r>
          </a:p>
        </p:txBody>
      </p:sp>
      <p:sp>
        <p:nvSpPr>
          <p:cNvPr id="96" name="Text 24"/>
          <p:cNvSpPr txBox="1"/>
          <p:nvPr/>
        </p:nvSpPr>
        <p:spPr>
          <a:xfrm>
            <a:off x="6438748" y="2131059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Test them among yourselves before going into the field.</a:t>
            </a:r>
          </a:p>
        </p:txBody>
      </p:sp>
      <p:pic>
        <p:nvPicPr>
          <p:cNvPr id="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 28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9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0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2 / 6</a:t>
            </a:r>
          </a:p>
        </p:txBody>
      </p:sp>
      <p:sp>
        <p:nvSpPr>
          <p:cNvPr id="103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Gathering verbatims</a:t>
            </a:r>
          </a:p>
        </p:txBody>
      </p:sp>
      <p:sp>
        <p:nvSpPr>
          <p:cNvPr id="104" name="Text 5"/>
          <p:cNvSpPr txBox="1"/>
          <p:nvPr/>
        </p:nvSpPr>
        <p:spPr>
          <a:xfrm>
            <a:off x="749806" y="1577085"/>
            <a:ext cx="3566162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QUESTION WE ASKED</a:t>
            </a:r>
          </a:p>
        </p:txBody>
      </p:sp>
      <p:sp>
        <p:nvSpPr>
          <p:cNvPr id="105" name="Text 6"/>
          <p:cNvSpPr txBox="1"/>
          <p:nvPr/>
        </p:nvSpPr>
        <p:spPr>
          <a:xfrm>
            <a:off x="4681728" y="1577085"/>
            <a:ext cx="6760159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VERBATIM (WORD FOR WORD, IN “ ”)</a:t>
            </a:r>
          </a:p>
        </p:txBody>
      </p:sp>
      <p:sp>
        <p:nvSpPr>
          <p:cNvPr id="106" name="Shape 7"/>
          <p:cNvSpPr/>
          <p:nvPr/>
        </p:nvSpPr>
        <p:spPr>
          <a:xfrm>
            <a:off x="566927" y="1886349"/>
            <a:ext cx="3931923" cy="126833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7" name="Shape 8"/>
          <p:cNvSpPr/>
          <p:nvPr/>
        </p:nvSpPr>
        <p:spPr>
          <a:xfrm>
            <a:off x="4498847" y="1886349"/>
            <a:ext cx="7125922" cy="126833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8" name="Shape 9"/>
          <p:cNvSpPr/>
          <p:nvPr/>
        </p:nvSpPr>
        <p:spPr>
          <a:xfrm>
            <a:off x="566927" y="2875514"/>
            <a:ext cx="3931923" cy="110697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9" name="Shape 10"/>
          <p:cNvSpPr/>
          <p:nvPr/>
        </p:nvSpPr>
        <p:spPr>
          <a:xfrm>
            <a:off x="4498847" y="2875514"/>
            <a:ext cx="7125922" cy="110697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0" name="Shape 11"/>
          <p:cNvSpPr/>
          <p:nvPr/>
        </p:nvSpPr>
        <p:spPr>
          <a:xfrm>
            <a:off x="566927" y="3959473"/>
            <a:ext cx="3931923" cy="102244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1" name="Shape 12"/>
          <p:cNvSpPr/>
          <p:nvPr/>
        </p:nvSpPr>
        <p:spPr>
          <a:xfrm>
            <a:off x="4498847" y="3955760"/>
            <a:ext cx="7125922" cy="102987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2" name="Shape 13"/>
          <p:cNvSpPr/>
          <p:nvPr/>
        </p:nvSpPr>
        <p:spPr>
          <a:xfrm>
            <a:off x="566927" y="4973173"/>
            <a:ext cx="3931923" cy="102244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3" name="Shape 14"/>
          <p:cNvSpPr/>
          <p:nvPr/>
        </p:nvSpPr>
        <p:spPr>
          <a:xfrm>
            <a:off x="4498847" y="4973173"/>
            <a:ext cx="7125922" cy="102244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1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ext 17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16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7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3 / 6</a:t>
            </a:r>
          </a:p>
        </p:txBody>
      </p:sp>
      <p:sp>
        <p:nvSpPr>
          <p:cNvPr id="120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verbatim to need</a:t>
            </a:r>
          </a:p>
        </p:txBody>
      </p:sp>
      <p:sp>
        <p:nvSpPr>
          <p:cNvPr id="121" name="Shape 6"/>
          <p:cNvSpPr/>
          <p:nvPr/>
        </p:nvSpPr>
        <p:spPr>
          <a:xfrm>
            <a:off x="566928" y="1589022"/>
            <a:ext cx="5368900" cy="10515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2" name="Text 7"/>
          <p:cNvSpPr txBox="1"/>
          <p:nvPr/>
        </p:nvSpPr>
        <p:spPr>
          <a:xfrm>
            <a:off x="749808" y="1717039"/>
            <a:ext cx="5003140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11111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They say  </a:t>
            </a:r>
            <a:r>
              <a:rPr b="0" i="1">
                <a:solidFill>
                  <a:srgbClr val="6E6E6E"/>
                </a:solidFill>
              </a:rPr>
              <a:t>“I jot my ideas on sticky notes that I lose all the time.”</a:t>
            </a:r>
          </a:p>
        </p:txBody>
      </p:sp>
      <p:sp>
        <p:nvSpPr>
          <p:cNvPr id="123" name="Text 8"/>
          <p:cNvSpPr txBox="1"/>
          <p:nvPr/>
        </p:nvSpPr>
        <p:spPr>
          <a:xfrm>
            <a:off x="749808" y="2192527"/>
            <a:ext cx="5003140" cy="350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2E6B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→ </a:t>
            </a:r>
            <a:r>
              <a:rPr>
                <a:solidFill>
                  <a:srgbClr val="111111"/>
                </a:solidFill>
              </a:rPr>
              <a:t>Real need: to find one's ideas again with no filing effort — not “buy a notebook”.</a:t>
            </a:r>
          </a:p>
        </p:txBody>
      </p:sp>
      <p:sp>
        <p:nvSpPr>
          <p:cNvPr id="124" name="Shape 9"/>
          <p:cNvSpPr/>
          <p:nvPr/>
        </p:nvSpPr>
        <p:spPr>
          <a:xfrm>
            <a:off x="6255868" y="1589022"/>
            <a:ext cx="5368900" cy="10515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5" name="Text 10"/>
          <p:cNvSpPr txBox="1"/>
          <p:nvPr/>
        </p:nvSpPr>
        <p:spPr>
          <a:xfrm>
            <a:off x="6438748" y="1717038"/>
            <a:ext cx="5003142" cy="350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111111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They say  </a:t>
            </a:r>
            <a:r>
              <a:rPr b="0" i="1">
                <a:solidFill>
                  <a:srgbClr val="6E6E6E"/>
                </a:solidFill>
              </a:rPr>
              <a:t>“In the evening I order food because I'm too wiped out to choose.”</a:t>
            </a:r>
          </a:p>
        </p:txBody>
      </p:sp>
      <p:sp>
        <p:nvSpPr>
          <p:cNvPr id="126" name="Text 11"/>
          <p:cNvSpPr txBox="1"/>
          <p:nvPr/>
        </p:nvSpPr>
        <p:spPr>
          <a:xfrm>
            <a:off x="6438748" y="2192527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2000"/>
              </a:lnSpc>
              <a:defRPr b="1" sz="1200">
                <a:solidFill>
                  <a:srgbClr val="2E6B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→ </a:t>
            </a:r>
            <a:r>
              <a:rPr>
                <a:solidFill>
                  <a:srgbClr val="111111"/>
                </a:solidFill>
              </a:rPr>
              <a:t>Real need: to decide without mental fatigue — not “have more restaurants”.</a:t>
            </a:r>
          </a:p>
        </p:txBody>
      </p:sp>
      <p:pic>
        <p:nvPicPr>
          <p:cNvPr id="12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ext 21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29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0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  <p:sp>
        <p:nvSpPr>
          <p:cNvPr id="131" name="Shape 13"/>
          <p:cNvSpPr/>
          <p:nvPr/>
        </p:nvSpPr>
        <p:spPr>
          <a:xfrm>
            <a:off x="566928" y="4663440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2" name="Text 14"/>
          <p:cNvSpPr txBox="1"/>
          <p:nvPr/>
        </p:nvSpPr>
        <p:spPr>
          <a:xfrm>
            <a:off x="749808" y="4824603"/>
            <a:ext cx="5003140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They say: “… ”</a:t>
            </a:r>
          </a:p>
        </p:txBody>
      </p:sp>
      <p:sp>
        <p:nvSpPr>
          <p:cNvPr id="133" name="Shape 15"/>
          <p:cNvSpPr/>
          <p:nvPr/>
        </p:nvSpPr>
        <p:spPr>
          <a:xfrm>
            <a:off x="6255868" y="4663440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4" name="Text 16"/>
          <p:cNvSpPr txBox="1"/>
          <p:nvPr/>
        </p:nvSpPr>
        <p:spPr>
          <a:xfrm>
            <a:off x="6438748" y="4824603"/>
            <a:ext cx="500314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The real need: …</a:t>
            </a:r>
          </a:p>
        </p:txBody>
      </p:sp>
      <p:sp>
        <p:nvSpPr>
          <p:cNvPr id="135" name="Shape 17"/>
          <p:cNvSpPr/>
          <p:nvPr/>
        </p:nvSpPr>
        <p:spPr>
          <a:xfrm>
            <a:off x="566928" y="5510784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6" name="Text 18"/>
          <p:cNvSpPr txBox="1"/>
          <p:nvPr/>
        </p:nvSpPr>
        <p:spPr>
          <a:xfrm>
            <a:off x="749808" y="5727113"/>
            <a:ext cx="5003140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They say: “… ”</a:t>
            </a:r>
          </a:p>
        </p:txBody>
      </p:sp>
      <p:sp>
        <p:nvSpPr>
          <p:cNvPr id="137" name="Shape 19"/>
          <p:cNvSpPr/>
          <p:nvPr/>
        </p:nvSpPr>
        <p:spPr>
          <a:xfrm>
            <a:off x="6255868" y="5510784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8" name="Text 20"/>
          <p:cNvSpPr txBox="1"/>
          <p:nvPr/>
        </p:nvSpPr>
        <p:spPr>
          <a:xfrm>
            <a:off x="6438748" y="5727113"/>
            <a:ext cx="500314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The real need: …</a:t>
            </a:r>
          </a:p>
        </p:txBody>
      </p:sp>
      <p:sp>
        <p:nvSpPr>
          <p:cNvPr id="139" name="Shape 13"/>
          <p:cNvSpPr/>
          <p:nvPr/>
        </p:nvSpPr>
        <p:spPr>
          <a:xfrm>
            <a:off x="560730" y="2968751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0" name="Text 14"/>
          <p:cNvSpPr txBox="1"/>
          <p:nvPr/>
        </p:nvSpPr>
        <p:spPr>
          <a:xfrm>
            <a:off x="743608" y="3129914"/>
            <a:ext cx="5003143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They say: “… ”</a:t>
            </a:r>
          </a:p>
        </p:txBody>
      </p:sp>
      <p:sp>
        <p:nvSpPr>
          <p:cNvPr id="141" name="Shape 15"/>
          <p:cNvSpPr/>
          <p:nvPr/>
        </p:nvSpPr>
        <p:spPr>
          <a:xfrm>
            <a:off x="6249670" y="2968751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2" name="Text 16"/>
          <p:cNvSpPr txBox="1"/>
          <p:nvPr/>
        </p:nvSpPr>
        <p:spPr>
          <a:xfrm>
            <a:off x="6432549" y="3129914"/>
            <a:ext cx="5003143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The real need: …</a:t>
            </a:r>
          </a:p>
        </p:txBody>
      </p:sp>
      <p:sp>
        <p:nvSpPr>
          <p:cNvPr id="143" name="Shape 17"/>
          <p:cNvSpPr/>
          <p:nvPr/>
        </p:nvSpPr>
        <p:spPr>
          <a:xfrm>
            <a:off x="560730" y="3816096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4" name="Text 18"/>
          <p:cNvSpPr txBox="1"/>
          <p:nvPr/>
        </p:nvSpPr>
        <p:spPr>
          <a:xfrm>
            <a:off x="743608" y="4032425"/>
            <a:ext cx="5003143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They say: “… ”</a:t>
            </a:r>
          </a:p>
        </p:txBody>
      </p:sp>
      <p:sp>
        <p:nvSpPr>
          <p:cNvPr id="145" name="Shape 19"/>
          <p:cNvSpPr/>
          <p:nvPr/>
        </p:nvSpPr>
        <p:spPr>
          <a:xfrm>
            <a:off x="6249670" y="3816096"/>
            <a:ext cx="5368900" cy="7376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6" name="Text 20"/>
          <p:cNvSpPr txBox="1"/>
          <p:nvPr/>
        </p:nvSpPr>
        <p:spPr>
          <a:xfrm>
            <a:off x="6432548" y="4032425"/>
            <a:ext cx="500314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→ The real need: 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4 / 6</a:t>
            </a:r>
          </a:p>
        </p:txBody>
      </p:sp>
      <p:sp>
        <p:nvSpPr>
          <p:cNvPr id="149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persona</a:t>
            </a:r>
          </a:p>
        </p:txBody>
      </p:sp>
      <p:sp>
        <p:nvSpPr>
          <p:cNvPr id="150" name="Text 4"/>
          <p:cNvSpPr txBox="1"/>
          <p:nvPr/>
        </p:nvSpPr>
        <p:spPr>
          <a:xfrm>
            <a:off x="2864465" y="1210679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Choose 3 stakeholders you met. One sheet per persona.</a:t>
            </a:r>
          </a:p>
        </p:txBody>
      </p:sp>
      <p:sp>
        <p:nvSpPr>
          <p:cNvPr id="151" name="Shape 5"/>
          <p:cNvSpPr/>
          <p:nvPr/>
        </p:nvSpPr>
        <p:spPr>
          <a:xfrm>
            <a:off x="566926" y="1714052"/>
            <a:ext cx="4301363" cy="183304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2" name="Text 6"/>
          <p:cNvSpPr txBox="1"/>
          <p:nvPr/>
        </p:nvSpPr>
        <p:spPr>
          <a:xfrm>
            <a:off x="749806" y="1905313"/>
            <a:ext cx="5394964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IS IT? (NAME, AGE, ROLE…)</a:t>
            </a:r>
          </a:p>
        </p:txBody>
      </p:sp>
      <p:sp>
        <p:nvSpPr>
          <p:cNvPr id="153" name="Text 7"/>
          <p:cNvSpPr txBox="1"/>
          <p:nvPr/>
        </p:nvSpPr>
        <p:spPr>
          <a:xfrm>
            <a:off x="749806" y="2125533"/>
            <a:ext cx="539496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Describe a real profile you met.</a:t>
            </a:r>
          </a:p>
        </p:txBody>
      </p:sp>
      <p:sp>
        <p:nvSpPr>
          <p:cNvPr id="154" name="Shape 8"/>
          <p:cNvSpPr/>
          <p:nvPr/>
        </p:nvSpPr>
        <p:spPr>
          <a:xfrm>
            <a:off x="5189001" y="1698767"/>
            <a:ext cx="1440982" cy="183304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5" name="Text 9"/>
          <p:cNvSpPr txBox="1"/>
          <p:nvPr/>
        </p:nvSpPr>
        <p:spPr>
          <a:xfrm>
            <a:off x="5475151" y="1890027"/>
            <a:ext cx="868682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0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PHOTO</a:t>
            </a:r>
          </a:p>
        </p:txBody>
      </p:sp>
      <p:sp>
        <p:nvSpPr>
          <p:cNvPr id="156" name="Shape 10"/>
          <p:cNvSpPr/>
          <p:nvPr/>
        </p:nvSpPr>
        <p:spPr>
          <a:xfrm>
            <a:off x="6950695" y="1698767"/>
            <a:ext cx="4592271" cy="218850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7" name="Text 11"/>
          <p:cNvSpPr txBox="1"/>
          <p:nvPr/>
        </p:nvSpPr>
        <p:spPr>
          <a:xfrm>
            <a:off x="7133576" y="1890027"/>
            <a:ext cx="5394962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FRUSTRATES THEM (CONSTRAINTS, IRRITANTS)</a:t>
            </a:r>
          </a:p>
        </p:txBody>
      </p:sp>
      <p:sp>
        <p:nvSpPr>
          <p:cNvPr id="158" name="Text 12"/>
          <p:cNvSpPr txBox="1"/>
          <p:nvPr/>
        </p:nvSpPr>
        <p:spPr>
          <a:xfrm>
            <a:off x="7133576" y="2110246"/>
            <a:ext cx="5394962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What annoys them, slows them down, irritates them day to day.</a:t>
            </a:r>
          </a:p>
        </p:txBody>
      </p:sp>
      <p:sp>
        <p:nvSpPr>
          <p:cNvPr id="159" name="Shape 13"/>
          <p:cNvSpPr/>
          <p:nvPr/>
        </p:nvSpPr>
        <p:spPr>
          <a:xfrm>
            <a:off x="6950695" y="4087979"/>
            <a:ext cx="4592271" cy="199370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0" name="Text 14"/>
          <p:cNvSpPr txBox="1"/>
          <p:nvPr/>
        </p:nvSpPr>
        <p:spPr>
          <a:xfrm>
            <a:off x="7133576" y="4279239"/>
            <a:ext cx="5394962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THEY CARE ABOUT (HOPES, DREAMS)</a:t>
            </a:r>
          </a:p>
        </p:txBody>
      </p:sp>
      <p:sp>
        <p:nvSpPr>
          <p:cNvPr id="161" name="Text 15"/>
          <p:cNvSpPr txBox="1"/>
          <p:nvPr/>
        </p:nvSpPr>
        <p:spPr>
          <a:xfrm>
            <a:off x="7133576" y="4499459"/>
            <a:ext cx="5394962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What they hope for, what really matters to them.</a:t>
            </a:r>
          </a:p>
        </p:txBody>
      </p:sp>
      <p:sp>
        <p:nvSpPr>
          <p:cNvPr id="162" name="Shape 16"/>
          <p:cNvSpPr/>
          <p:nvPr/>
        </p:nvSpPr>
        <p:spPr>
          <a:xfrm>
            <a:off x="594172" y="3733274"/>
            <a:ext cx="6035476" cy="23615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3" name="Text 17"/>
          <p:cNvSpPr txBox="1"/>
          <p:nvPr/>
        </p:nvSpPr>
        <p:spPr>
          <a:xfrm>
            <a:off x="777052" y="3924536"/>
            <a:ext cx="4611322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MOST STRIKING STORY OR VERBATIM</a:t>
            </a:r>
          </a:p>
        </p:txBody>
      </p:sp>
      <p:pic>
        <p:nvPicPr>
          <p:cNvPr id="16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ext 19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66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7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2"/>
          <p:cNvSpPr txBox="1"/>
          <p:nvPr/>
        </p:nvSpPr>
        <p:spPr>
          <a:xfrm>
            <a:off x="1865376" y="553672"/>
            <a:ext cx="731520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5 / 6</a:t>
            </a:r>
          </a:p>
        </p:txBody>
      </p:sp>
      <p:sp>
        <p:nvSpPr>
          <p:cNvPr id="170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Refined problem statement &amp; value proposition</a:t>
            </a:r>
          </a:p>
        </p:txBody>
      </p:sp>
      <p:sp>
        <p:nvSpPr>
          <p:cNvPr id="171" name="Text 4"/>
          <p:cNvSpPr txBox="1"/>
          <p:nvPr/>
        </p:nvSpPr>
        <p:spPr>
          <a:xfrm>
            <a:off x="566927" y="1565147"/>
            <a:ext cx="10874962" cy="18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 field has changed how you see things. Reframe the question — then say what your solution would change.</a:t>
            </a:r>
          </a:p>
        </p:txBody>
      </p:sp>
      <p:sp>
        <p:nvSpPr>
          <p:cNvPr id="172" name="Shape 5"/>
          <p:cNvSpPr/>
          <p:nvPr/>
        </p:nvSpPr>
        <p:spPr>
          <a:xfrm>
            <a:off x="566927" y="2148838"/>
            <a:ext cx="3350669" cy="17726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3" name="Text 6"/>
          <p:cNvSpPr txBox="1"/>
          <p:nvPr/>
        </p:nvSpPr>
        <p:spPr>
          <a:xfrm>
            <a:off x="749808" y="2263900"/>
            <a:ext cx="2984907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STARTING PROBLEM STATEMENT (D1)</a:t>
            </a:r>
          </a:p>
        </p:txBody>
      </p:sp>
      <p:sp>
        <p:nvSpPr>
          <p:cNvPr id="174" name="Text 7"/>
          <p:cNvSpPr txBox="1"/>
          <p:nvPr/>
        </p:nvSpPr>
        <p:spPr>
          <a:xfrm>
            <a:off x="3972457" y="282861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75" name="Shape 8"/>
          <p:cNvSpPr/>
          <p:nvPr/>
        </p:nvSpPr>
        <p:spPr>
          <a:xfrm>
            <a:off x="4420513" y="2148838"/>
            <a:ext cx="3350668" cy="17726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6" name="Text 9"/>
          <p:cNvSpPr txBox="1"/>
          <p:nvPr/>
        </p:nvSpPr>
        <p:spPr>
          <a:xfrm>
            <a:off x="4603393" y="2263900"/>
            <a:ext cx="2984908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THE FIELD TAUGHT US</a:t>
            </a:r>
          </a:p>
        </p:txBody>
      </p:sp>
      <p:sp>
        <p:nvSpPr>
          <p:cNvPr id="177" name="Text 10"/>
          <p:cNvSpPr txBox="1"/>
          <p:nvPr/>
        </p:nvSpPr>
        <p:spPr>
          <a:xfrm>
            <a:off x="7826044" y="2828611"/>
            <a:ext cx="384050" cy="38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78" name="Shape 11"/>
          <p:cNvSpPr/>
          <p:nvPr/>
        </p:nvSpPr>
        <p:spPr>
          <a:xfrm>
            <a:off x="8274101" y="2148838"/>
            <a:ext cx="3350668" cy="177266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9" name="Text 12"/>
          <p:cNvSpPr txBox="1"/>
          <p:nvPr/>
        </p:nvSpPr>
        <p:spPr>
          <a:xfrm>
            <a:off x="8456979" y="2340100"/>
            <a:ext cx="2984908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REFINED PROBLEM STATEMENT</a:t>
            </a:r>
          </a:p>
        </p:txBody>
      </p:sp>
      <p:sp>
        <p:nvSpPr>
          <p:cNvPr id="180" name="Shape 13"/>
          <p:cNvSpPr/>
          <p:nvPr/>
        </p:nvSpPr>
        <p:spPr>
          <a:xfrm>
            <a:off x="566928" y="4328159"/>
            <a:ext cx="5368900" cy="184194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1" name="Text 14"/>
          <p:cNvSpPr txBox="1"/>
          <p:nvPr/>
        </p:nvSpPr>
        <p:spPr>
          <a:xfrm>
            <a:off x="749808" y="4506928"/>
            <a:ext cx="500314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VALUE PROPOSITION</a:t>
            </a:r>
          </a:p>
        </p:txBody>
      </p:sp>
      <p:sp>
        <p:nvSpPr>
          <p:cNvPr id="182" name="Text 15"/>
          <p:cNvSpPr txBox="1"/>
          <p:nvPr/>
        </p:nvSpPr>
        <p:spPr>
          <a:xfrm>
            <a:off x="749808" y="4776215"/>
            <a:ext cx="5003140" cy="347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For [this persona] who [this need], our solution brings [what change]. Unlike today, it [the difference].</a:t>
            </a:r>
          </a:p>
        </p:txBody>
      </p:sp>
      <p:sp>
        <p:nvSpPr>
          <p:cNvPr id="183" name="Shape 16"/>
          <p:cNvSpPr/>
          <p:nvPr/>
        </p:nvSpPr>
        <p:spPr>
          <a:xfrm>
            <a:off x="6255868" y="4328159"/>
            <a:ext cx="5368900" cy="184194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4" name="Text 17"/>
          <p:cNvSpPr txBox="1"/>
          <p:nvPr/>
        </p:nvSpPr>
        <p:spPr>
          <a:xfrm>
            <a:off x="6438748" y="4506928"/>
            <a:ext cx="500314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HUNCH FOR A SOLUTION (OPTIONAL)</a:t>
            </a:r>
          </a:p>
        </p:txBody>
      </p:sp>
      <p:sp>
        <p:nvSpPr>
          <p:cNvPr id="185" name="Text 18"/>
          <p:cNvSpPr txBox="1"/>
          <p:nvPr/>
        </p:nvSpPr>
        <p:spPr>
          <a:xfrm>
            <a:off x="6438748" y="4776215"/>
            <a:ext cx="5003142" cy="347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You probably already have one in mind. Note it down — the coach is there to challenge it, not to validate it.</a:t>
            </a:r>
          </a:p>
        </p:txBody>
      </p:sp>
      <p:pic>
        <p:nvPicPr>
          <p:cNvPr id="18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Text 19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88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9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 2"/>
          <p:cNvSpPr txBox="1"/>
          <p:nvPr/>
        </p:nvSpPr>
        <p:spPr>
          <a:xfrm>
            <a:off x="566926" y="1043059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AI Journal</a:t>
            </a:r>
          </a:p>
        </p:txBody>
      </p:sp>
      <p:pic>
        <p:nvPicPr>
          <p:cNvPr id="192" name="Image 1" descr="Imag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ext 28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94" name="Shape 0"/>
          <p:cNvSpPr/>
          <p:nvPr/>
        </p:nvSpPr>
        <p:spPr>
          <a:xfrm>
            <a:off x="566927" y="457200"/>
            <a:ext cx="1234442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95" name="Text 1"/>
          <p:cNvSpPr txBox="1"/>
          <p:nvPr/>
        </p:nvSpPr>
        <p:spPr>
          <a:xfrm>
            <a:off x="566927" y="556674"/>
            <a:ext cx="1234443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2</a:t>
            </a:r>
          </a:p>
        </p:txBody>
      </p:sp>
      <p:sp>
        <p:nvSpPr>
          <p:cNvPr id="196" name="Text 3"/>
          <p:cNvSpPr txBox="1"/>
          <p:nvPr/>
        </p:nvSpPr>
        <p:spPr>
          <a:xfrm>
            <a:off x="538771" y="1664206"/>
            <a:ext cx="5384130" cy="646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This is not about assessing your use of AI, but observing how AI concretely influences your work and helping you step back and reflect on that use.</a:t>
            </a:r>
          </a:p>
        </p:txBody>
      </p:sp>
      <p:pic>
        <p:nvPicPr>
          <p:cNvPr id="197" name="vidéo-collée.png" descr="vidéo-collé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55465" y="1461721"/>
            <a:ext cx="4216401" cy="4114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