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793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uméro de diapositiv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/>
          <p:nvPr>
            <p:ph type="title"/>
          </p:nvPr>
        </p:nvSpPr>
        <p:spPr>
          <a:xfrm>
            <a:off x="1824780" y="769937"/>
            <a:ext cx="974344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Texte du titre</a:t>
            </a:r>
          </a:p>
        </p:txBody>
      </p:sp>
      <p:sp>
        <p:nvSpPr>
          <p:cNvPr id="3" name="Texte niveau 1…"/>
          <p:cNvSpPr txBox="1"/>
          <p:nvPr>
            <p:ph type="body" idx="1"/>
          </p:nvPr>
        </p:nvSpPr>
        <p:spPr>
          <a:xfrm>
            <a:off x="6797994" y="2438400"/>
            <a:ext cx="4770227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/>
          <p:nvPr>
            <p:ph type="sldNum" sz="quarter" idx="2"/>
          </p:nvPr>
        </p:nvSpPr>
        <p:spPr>
          <a:xfrm>
            <a:off x="8469879" y="6232200"/>
            <a:ext cx="258620" cy="24830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0"/>
          <p:cNvSpPr txBox="1"/>
          <p:nvPr/>
        </p:nvSpPr>
        <p:spPr>
          <a:xfrm>
            <a:off x="566925" y="1135748"/>
            <a:ext cx="11057844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400" sz="14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 ·   AI &amp; INNOVATION</a:t>
            </a:r>
          </a:p>
        </p:txBody>
      </p:sp>
      <p:sp>
        <p:nvSpPr>
          <p:cNvPr id="21" name="Text 1"/>
          <p:cNvSpPr txBox="1"/>
          <p:nvPr/>
        </p:nvSpPr>
        <p:spPr>
          <a:xfrm>
            <a:off x="566925" y="2278002"/>
            <a:ext cx="11057844" cy="1357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96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22" name="Text 2"/>
          <p:cNvSpPr txBox="1"/>
          <p:nvPr/>
        </p:nvSpPr>
        <p:spPr>
          <a:xfrm>
            <a:off x="566925" y="3971564"/>
            <a:ext cx="11057844" cy="5303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z="38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Explore. </a:t>
            </a:r>
            <a:r>
              <a:rPr>
                <a:solidFill>
                  <a:srgbClr val="2E6BFF"/>
                </a:solidFill>
              </a:rPr>
              <a:t>Get moving</a:t>
            </a:r>
          </a:p>
        </p:txBody>
      </p:sp>
      <p:pic>
        <p:nvPicPr>
          <p:cNvPr id="23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24" name="Text 6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25" name="Shape 4"/>
          <p:cNvSpPr/>
          <p:nvPr/>
        </p:nvSpPr>
        <p:spPr>
          <a:xfrm>
            <a:off x="566925" y="5303520"/>
            <a:ext cx="6035046" cy="457203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6" name="Text 5"/>
          <p:cNvSpPr txBox="1"/>
          <p:nvPr/>
        </p:nvSpPr>
        <p:spPr>
          <a:xfrm>
            <a:off x="566925" y="5464347"/>
            <a:ext cx="6035046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5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DELIVERABLE OF THE DAY — M1 · CONTEXTUALISED PROBLEM STATEMENT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29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30" name="Text 2"/>
          <p:cNvSpPr txBox="1"/>
          <p:nvPr/>
        </p:nvSpPr>
        <p:spPr>
          <a:xfrm>
            <a:off x="1938526" y="553672"/>
            <a:ext cx="54864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6B71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THREAD OF THE DAY</a:t>
            </a:r>
          </a:p>
        </p:txBody>
      </p:sp>
      <p:sp>
        <p:nvSpPr>
          <p:cNvPr id="31" name="Text 3"/>
          <p:cNvSpPr txBox="1"/>
          <p:nvPr/>
        </p:nvSpPr>
        <p:spPr>
          <a:xfrm>
            <a:off x="566925" y="1024127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you produce today</a:t>
            </a:r>
          </a:p>
        </p:txBody>
      </p:sp>
      <p:sp>
        <p:nvSpPr>
          <p:cNvPr id="32" name="Shape 4"/>
          <p:cNvSpPr/>
          <p:nvPr/>
        </p:nvSpPr>
        <p:spPr>
          <a:xfrm>
            <a:off x="566927" y="1874520"/>
            <a:ext cx="7452361" cy="758955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3" name="Shape 5"/>
          <p:cNvSpPr/>
          <p:nvPr/>
        </p:nvSpPr>
        <p:spPr>
          <a:xfrm>
            <a:off x="713230" y="2020822"/>
            <a:ext cx="466348" cy="466347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4" name="Text 6"/>
          <p:cNvSpPr txBox="1"/>
          <p:nvPr/>
        </p:nvSpPr>
        <p:spPr>
          <a:xfrm>
            <a:off x="713230" y="2112098"/>
            <a:ext cx="466348" cy="28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35" name="Text 7"/>
          <p:cNvSpPr txBox="1"/>
          <p:nvPr/>
        </p:nvSpPr>
        <p:spPr>
          <a:xfrm>
            <a:off x="1344166" y="2048578"/>
            <a:ext cx="6492245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Your question &amp; your field</a:t>
            </a:r>
          </a:p>
        </p:txBody>
      </p:sp>
      <p:sp>
        <p:nvSpPr>
          <p:cNvPr id="36" name="Text 8"/>
          <p:cNvSpPr txBox="1"/>
          <p:nvPr/>
        </p:nvSpPr>
        <p:spPr>
          <a:xfrm>
            <a:off x="1344166" y="2344727"/>
            <a:ext cx="6492245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Choose a challenge, anchor it in a context, say why it speaks to you.</a:t>
            </a:r>
          </a:p>
        </p:txBody>
      </p:sp>
      <p:sp>
        <p:nvSpPr>
          <p:cNvPr id="37" name="Shape 9"/>
          <p:cNvSpPr/>
          <p:nvPr/>
        </p:nvSpPr>
        <p:spPr>
          <a:xfrm>
            <a:off x="566927" y="2715766"/>
            <a:ext cx="7452361" cy="758955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8" name="Shape 10"/>
          <p:cNvSpPr/>
          <p:nvPr/>
        </p:nvSpPr>
        <p:spPr>
          <a:xfrm>
            <a:off x="713230" y="2862072"/>
            <a:ext cx="466348" cy="466345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39" name="Text 11"/>
          <p:cNvSpPr txBox="1"/>
          <p:nvPr/>
        </p:nvSpPr>
        <p:spPr>
          <a:xfrm>
            <a:off x="713230" y="2953348"/>
            <a:ext cx="466348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40" name="Text 12"/>
          <p:cNvSpPr txBox="1"/>
          <p:nvPr/>
        </p:nvSpPr>
        <p:spPr>
          <a:xfrm>
            <a:off x="1344166" y="2889824"/>
            <a:ext cx="6492245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Are you the right people?</a:t>
            </a:r>
          </a:p>
        </p:txBody>
      </p:sp>
      <p:sp>
        <p:nvSpPr>
          <p:cNvPr id="41" name="Text 13"/>
          <p:cNvSpPr txBox="1"/>
          <p:nvPr/>
        </p:nvSpPr>
        <p:spPr>
          <a:xfrm>
            <a:off x="1344166" y="3185973"/>
            <a:ext cx="6492245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The legitimacy test: who, on the team, can really go into this field?</a:t>
            </a:r>
          </a:p>
        </p:txBody>
      </p:sp>
      <p:sp>
        <p:nvSpPr>
          <p:cNvPr id="42" name="Shape 14"/>
          <p:cNvSpPr/>
          <p:nvPr/>
        </p:nvSpPr>
        <p:spPr>
          <a:xfrm>
            <a:off x="566927" y="3557015"/>
            <a:ext cx="7452361" cy="758955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3" name="Shape 15"/>
          <p:cNvSpPr/>
          <p:nvPr/>
        </p:nvSpPr>
        <p:spPr>
          <a:xfrm>
            <a:off x="713230" y="3703320"/>
            <a:ext cx="466348" cy="466347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4" name="Text 16"/>
          <p:cNvSpPr txBox="1"/>
          <p:nvPr/>
        </p:nvSpPr>
        <p:spPr>
          <a:xfrm>
            <a:off x="713230" y="3794595"/>
            <a:ext cx="466348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45" name="Text 17"/>
          <p:cNvSpPr txBox="1"/>
          <p:nvPr/>
        </p:nvSpPr>
        <p:spPr>
          <a:xfrm>
            <a:off x="1344166" y="3731073"/>
            <a:ext cx="6492245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Stakeholder mapping</a:t>
            </a:r>
          </a:p>
        </p:txBody>
      </p:sp>
      <p:sp>
        <p:nvSpPr>
          <p:cNvPr id="46" name="Text 18"/>
          <p:cNvSpPr txBox="1"/>
          <p:nvPr/>
        </p:nvSpPr>
        <p:spPr>
          <a:xfrm>
            <a:off x="1344166" y="4027223"/>
            <a:ext cx="6492245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List everyone the problem affects — well beyond the two obvious ones.</a:t>
            </a:r>
          </a:p>
        </p:txBody>
      </p:sp>
      <p:sp>
        <p:nvSpPr>
          <p:cNvPr id="47" name="Shape 19"/>
          <p:cNvSpPr/>
          <p:nvPr/>
        </p:nvSpPr>
        <p:spPr>
          <a:xfrm>
            <a:off x="566927" y="4398264"/>
            <a:ext cx="7452361" cy="758955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8" name="Shape 20"/>
          <p:cNvSpPr/>
          <p:nvPr/>
        </p:nvSpPr>
        <p:spPr>
          <a:xfrm>
            <a:off x="713230" y="4544567"/>
            <a:ext cx="466348" cy="466347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49" name="Text 21"/>
          <p:cNvSpPr txBox="1"/>
          <p:nvPr/>
        </p:nvSpPr>
        <p:spPr>
          <a:xfrm>
            <a:off x="713230" y="4635844"/>
            <a:ext cx="466348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50" name="Text 22"/>
          <p:cNvSpPr txBox="1"/>
          <p:nvPr/>
        </p:nvSpPr>
        <p:spPr>
          <a:xfrm>
            <a:off x="1344166" y="4572322"/>
            <a:ext cx="6492245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Getting started in the field</a:t>
            </a:r>
          </a:p>
        </p:txBody>
      </p:sp>
      <p:sp>
        <p:nvSpPr>
          <p:cNvPr id="51" name="Text 23"/>
          <p:cNvSpPr txBox="1"/>
          <p:nvPr/>
        </p:nvSpPr>
        <p:spPr>
          <a:xfrm>
            <a:off x="1344166" y="4868471"/>
            <a:ext cx="6492245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Your first contacts, and what you're trying to discover.</a:t>
            </a:r>
          </a:p>
        </p:txBody>
      </p:sp>
      <p:sp>
        <p:nvSpPr>
          <p:cNvPr id="52" name="Shape 24"/>
          <p:cNvSpPr/>
          <p:nvPr/>
        </p:nvSpPr>
        <p:spPr>
          <a:xfrm>
            <a:off x="566927" y="5239510"/>
            <a:ext cx="7452361" cy="758955"/>
          </a:xfrm>
          <a:prstGeom prst="roundRect">
            <a:avLst>
              <a:gd name="adj" fmla="val 6024"/>
            </a:avLst>
          </a:prstGeom>
          <a:solidFill>
            <a:srgbClr val="F4F5F8"/>
          </a:solidFill>
          <a:ln w="12700">
            <a:solidFill>
              <a:srgbClr val="DCDFE7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3" name="Shape 25"/>
          <p:cNvSpPr/>
          <p:nvPr/>
        </p:nvSpPr>
        <p:spPr>
          <a:xfrm>
            <a:off x="713230" y="5385815"/>
            <a:ext cx="466348" cy="466347"/>
          </a:xfrm>
          <a:prstGeom prst="roundRect">
            <a:avLst>
              <a:gd name="adj" fmla="val 19608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54" name="Text 26"/>
          <p:cNvSpPr txBox="1"/>
          <p:nvPr/>
        </p:nvSpPr>
        <p:spPr>
          <a:xfrm>
            <a:off x="713230" y="5477092"/>
            <a:ext cx="466348" cy="2837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55" name="Text 27"/>
          <p:cNvSpPr txBox="1"/>
          <p:nvPr/>
        </p:nvSpPr>
        <p:spPr>
          <a:xfrm>
            <a:off x="1344166" y="5413569"/>
            <a:ext cx="6492245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20242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mini action plan</a:t>
            </a:r>
          </a:p>
        </p:txBody>
      </p:sp>
      <p:sp>
        <p:nvSpPr>
          <p:cNvPr id="56" name="Text 28"/>
          <p:cNvSpPr txBox="1"/>
          <p:nvPr/>
        </p:nvSpPr>
        <p:spPr>
          <a:xfrm>
            <a:off x="1344166" y="5709718"/>
            <a:ext cx="6492245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200">
                <a:solidFill>
                  <a:srgbClr val="6B7180"/>
                </a:solidFill>
              </a:defRPr>
            </a:lvl1pPr>
          </a:lstStyle>
          <a:p>
            <a:pPr/>
            <a:r>
              <a:t>Your next 3 steps. Not ten. We adapt as we go.</a:t>
            </a:r>
          </a:p>
        </p:txBody>
      </p:sp>
      <p:sp>
        <p:nvSpPr>
          <p:cNvPr id="57" name="Shape 29"/>
          <p:cNvSpPr/>
          <p:nvPr/>
        </p:nvSpPr>
        <p:spPr>
          <a:xfrm>
            <a:off x="8385047" y="1874520"/>
            <a:ext cx="3239722" cy="4160521"/>
          </a:xfrm>
          <a:prstGeom prst="roundRect">
            <a:avLst>
              <a:gd name="adj" fmla="val 1693"/>
            </a:avLst>
          </a:prstGeom>
          <a:solidFill>
            <a:srgbClr val="10131C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58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641080" y="2167127"/>
            <a:ext cx="566931" cy="566931"/>
          </a:xfrm>
          <a:prstGeom prst="rect">
            <a:avLst/>
          </a:prstGeom>
          <a:ln w="12700">
            <a:miter lim="400000"/>
          </a:ln>
        </p:spPr>
      </p:pic>
      <p:sp>
        <p:nvSpPr>
          <p:cNvPr id="59" name="Text 30"/>
          <p:cNvSpPr txBox="1"/>
          <p:nvPr/>
        </p:nvSpPr>
        <p:spPr>
          <a:xfrm>
            <a:off x="8641080" y="2897883"/>
            <a:ext cx="2782522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200" sz="11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+ AT THE END OF THE DAY</a:t>
            </a:r>
          </a:p>
        </p:txBody>
      </p:sp>
      <p:sp>
        <p:nvSpPr>
          <p:cNvPr id="60" name="Text 31"/>
          <p:cNvSpPr txBox="1"/>
          <p:nvPr/>
        </p:nvSpPr>
        <p:spPr>
          <a:xfrm>
            <a:off x="8641080" y="3126738"/>
            <a:ext cx="2782522" cy="32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</a:t>
            </a:r>
          </a:p>
        </p:txBody>
      </p:sp>
      <p:sp>
        <p:nvSpPr>
          <p:cNvPr id="61" name="Text 32"/>
          <p:cNvSpPr txBox="1"/>
          <p:nvPr/>
        </p:nvSpPr>
        <p:spPr>
          <a:xfrm>
            <a:off x="8641080" y="3977745"/>
            <a:ext cx="2727658" cy="6398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lnSpc>
                <a:spcPct val="120000"/>
              </a:lnSpc>
              <a:defRPr sz="1300">
                <a:solidFill>
                  <a:srgbClr val="C7CCD8"/>
                </a:solidFill>
              </a:defRPr>
            </a:lvl1pPr>
          </a:lstStyle>
          <a:p>
            <a:pPr/>
            <a:r>
              <a:t>The team notes how it did (or didn't) use AI during the day and what surprised it. Without judgement.</a:t>
            </a:r>
          </a:p>
        </p:txBody>
      </p:sp>
      <p:pic>
        <p:nvPicPr>
          <p:cNvPr id="62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Text 33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A0A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 2"/>
          <p:cNvSpPr txBox="1"/>
          <p:nvPr/>
        </p:nvSpPr>
        <p:spPr>
          <a:xfrm>
            <a:off x="1865375" y="553672"/>
            <a:ext cx="64008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1 / 5</a:t>
            </a:r>
          </a:p>
        </p:txBody>
      </p:sp>
      <p:sp>
        <p:nvSpPr>
          <p:cNvPr id="66" name="Text 3"/>
          <p:cNvSpPr txBox="1"/>
          <p:nvPr/>
        </p:nvSpPr>
        <p:spPr>
          <a:xfrm>
            <a:off x="566925" y="1005838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Problem statement</a:t>
            </a:r>
          </a:p>
        </p:txBody>
      </p:sp>
      <p:sp>
        <p:nvSpPr>
          <p:cNvPr id="67" name="Shape 5"/>
          <p:cNvSpPr/>
          <p:nvPr/>
        </p:nvSpPr>
        <p:spPr>
          <a:xfrm>
            <a:off x="566925" y="1606181"/>
            <a:ext cx="11057844" cy="1502781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68" name="Text 6"/>
          <p:cNvSpPr txBox="1"/>
          <p:nvPr/>
        </p:nvSpPr>
        <p:spPr>
          <a:xfrm>
            <a:off x="749805" y="1826568"/>
            <a:ext cx="10692084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① THE CHALLENGE CHOSEN (FROM THE CATALOGUE)</a:t>
            </a:r>
          </a:p>
        </p:txBody>
      </p:sp>
      <p:sp>
        <p:nvSpPr>
          <p:cNvPr id="69" name="Text 8"/>
          <p:cNvSpPr txBox="1"/>
          <p:nvPr/>
        </p:nvSpPr>
        <p:spPr>
          <a:xfrm>
            <a:off x="566925" y="3303832"/>
            <a:ext cx="11057844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② THE CONTEXT</a:t>
            </a:r>
          </a:p>
        </p:txBody>
      </p:sp>
      <p:sp>
        <p:nvSpPr>
          <p:cNvPr id="70" name="Shape 9"/>
          <p:cNvSpPr/>
          <p:nvPr/>
        </p:nvSpPr>
        <p:spPr>
          <a:xfrm>
            <a:off x="622649" y="3643181"/>
            <a:ext cx="203058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1" name="Text 10"/>
          <p:cNvSpPr txBox="1"/>
          <p:nvPr/>
        </p:nvSpPr>
        <p:spPr>
          <a:xfrm>
            <a:off x="936777" y="3658806"/>
            <a:ext cx="2577876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Higher education</a:t>
            </a:r>
          </a:p>
        </p:txBody>
      </p:sp>
      <p:sp>
        <p:nvSpPr>
          <p:cNvPr id="72" name="Text 12"/>
          <p:cNvSpPr txBox="1"/>
          <p:nvPr/>
        </p:nvSpPr>
        <p:spPr>
          <a:xfrm>
            <a:off x="3939849" y="3663786"/>
            <a:ext cx="329184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Business</a:t>
            </a:r>
          </a:p>
        </p:txBody>
      </p:sp>
      <p:sp>
        <p:nvSpPr>
          <p:cNvPr id="73" name="Text 14"/>
          <p:cNvSpPr txBox="1"/>
          <p:nvPr/>
        </p:nvSpPr>
        <p:spPr>
          <a:xfrm>
            <a:off x="5836592" y="3633656"/>
            <a:ext cx="329184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Creative industry</a:t>
            </a:r>
          </a:p>
        </p:txBody>
      </p:sp>
      <p:sp>
        <p:nvSpPr>
          <p:cNvPr id="74" name="Shape 15"/>
          <p:cNvSpPr/>
          <p:nvPr/>
        </p:nvSpPr>
        <p:spPr>
          <a:xfrm>
            <a:off x="566928" y="4251959"/>
            <a:ext cx="5368900" cy="184966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5" name="Text 16"/>
          <p:cNvSpPr txBox="1"/>
          <p:nvPr/>
        </p:nvSpPr>
        <p:spPr>
          <a:xfrm>
            <a:off x="749808" y="4437688"/>
            <a:ext cx="5003140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③ PROBLEM STATEMENT REFRAMED IN OUR CONTEXT</a:t>
            </a:r>
          </a:p>
        </p:txBody>
      </p:sp>
      <p:sp>
        <p:nvSpPr>
          <p:cNvPr id="76" name="Shape 18"/>
          <p:cNvSpPr/>
          <p:nvPr/>
        </p:nvSpPr>
        <p:spPr>
          <a:xfrm>
            <a:off x="6255868" y="4251959"/>
            <a:ext cx="5368900" cy="184966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77" name="Text 19"/>
          <p:cNvSpPr txBox="1"/>
          <p:nvPr/>
        </p:nvSpPr>
        <p:spPr>
          <a:xfrm>
            <a:off x="6438748" y="4437688"/>
            <a:ext cx="5003143" cy="158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④ WHY THIS QUESTION SPEAKS TO US</a:t>
            </a:r>
          </a:p>
        </p:txBody>
      </p:sp>
      <p:sp>
        <p:nvSpPr>
          <p:cNvPr id="78" name="Text 20"/>
          <p:cNvSpPr txBox="1"/>
          <p:nvPr/>
        </p:nvSpPr>
        <p:spPr>
          <a:xfrm>
            <a:off x="6438748" y="4663440"/>
            <a:ext cx="5003143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What annoys you, intrigues you, moves you.</a:t>
            </a:r>
          </a:p>
        </p:txBody>
      </p:sp>
      <p:pic>
        <p:nvPicPr>
          <p:cNvPr id="7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Text 21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81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2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83" name="Shape 9"/>
          <p:cNvSpPr/>
          <p:nvPr/>
        </p:nvSpPr>
        <p:spPr>
          <a:xfrm>
            <a:off x="3625722" y="3643181"/>
            <a:ext cx="203059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4" name="Shape 9"/>
          <p:cNvSpPr/>
          <p:nvPr/>
        </p:nvSpPr>
        <p:spPr>
          <a:xfrm>
            <a:off x="5484243" y="3618031"/>
            <a:ext cx="203059" cy="204065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85" name="Une problématique vous permet de répondre à  :Quel changement cherchons-nous à provoquer et pourquoi est-il important ?"/>
          <p:cNvSpPr txBox="1"/>
          <p:nvPr/>
        </p:nvSpPr>
        <p:spPr>
          <a:xfrm>
            <a:off x="729483" y="4748934"/>
            <a:ext cx="5136995" cy="3473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A problem statement lets you answer: What change are we seeking to bring about, and why does it matter?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1"/>
          <p:cNvSpPr txBox="1"/>
          <p:nvPr/>
        </p:nvSpPr>
        <p:spPr>
          <a:xfrm>
            <a:off x="566927" y="547528"/>
            <a:ext cx="1143003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88" name="Text 2"/>
          <p:cNvSpPr txBox="1"/>
          <p:nvPr/>
        </p:nvSpPr>
        <p:spPr>
          <a:xfrm>
            <a:off x="1865375" y="553672"/>
            <a:ext cx="64008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2 / 5</a:t>
            </a:r>
          </a:p>
        </p:txBody>
      </p:sp>
      <p:sp>
        <p:nvSpPr>
          <p:cNvPr id="89" name="Text 3"/>
          <p:cNvSpPr txBox="1"/>
          <p:nvPr/>
        </p:nvSpPr>
        <p:spPr>
          <a:xfrm>
            <a:off x="566925" y="1005838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Are you the right people?</a:t>
            </a:r>
          </a:p>
        </p:txBody>
      </p:sp>
      <p:sp>
        <p:nvSpPr>
          <p:cNvPr id="90" name="Text 4"/>
          <p:cNvSpPr txBox="1"/>
          <p:nvPr/>
        </p:nvSpPr>
        <p:spPr>
          <a:xfrm>
            <a:off x="566927" y="1615947"/>
            <a:ext cx="10874962" cy="4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The goal of IDDIC is to bring you to implement a workable innovative solution. Exploring your problem must be done in an environment you can question. </a:t>
            </a:r>
          </a:p>
        </p:txBody>
      </p:sp>
      <p:sp>
        <p:nvSpPr>
          <p:cNvPr id="91" name="Shape 5"/>
          <p:cNvSpPr/>
          <p:nvPr/>
        </p:nvSpPr>
        <p:spPr>
          <a:xfrm>
            <a:off x="861885" y="2518779"/>
            <a:ext cx="4823949" cy="281635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2" name="Text 6"/>
          <p:cNvSpPr txBox="1"/>
          <p:nvPr/>
        </p:nvSpPr>
        <p:spPr>
          <a:xfrm>
            <a:off x="1044764" y="2710040"/>
            <a:ext cx="3106830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HAS A FOOT IN THIS WORLD?</a:t>
            </a:r>
          </a:p>
        </p:txBody>
      </p:sp>
      <p:sp>
        <p:nvSpPr>
          <p:cNvPr id="93" name="Text 7"/>
          <p:cNvSpPr txBox="1"/>
          <p:nvPr/>
        </p:nvSpPr>
        <p:spPr>
          <a:xfrm>
            <a:off x="1044764" y="2930261"/>
            <a:ext cx="3106830" cy="3473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Work placement, job, family, association, passion…</a:t>
            </a:r>
          </a:p>
        </p:txBody>
      </p:sp>
      <p:sp>
        <p:nvSpPr>
          <p:cNvPr id="94" name="Shape 8"/>
          <p:cNvSpPr/>
          <p:nvPr/>
        </p:nvSpPr>
        <p:spPr>
          <a:xfrm>
            <a:off x="6743796" y="2518779"/>
            <a:ext cx="4823951" cy="2816356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95" name="Text 9"/>
          <p:cNvSpPr txBox="1"/>
          <p:nvPr/>
        </p:nvSpPr>
        <p:spPr>
          <a:xfrm>
            <a:off x="6926674" y="2633841"/>
            <a:ext cx="3106829" cy="300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TO CALL BEFORE THE COACHING?</a:t>
            </a:r>
          </a:p>
        </p:txBody>
      </p:sp>
      <p:sp>
        <p:nvSpPr>
          <p:cNvPr id="96" name="Text 10"/>
          <p:cNvSpPr txBox="1"/>
          <p:nvPr/>
        </p:nvSpPr>
        <p:spPr>
          <a:xfrm>
            <a:off x="6926674" y="2930261"/>
            <a:ext cx="3905385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2-3 people you can reach right now </a:t>
            </a:r>
          </a:p>
        </p:txBody>
      </p:sp>
      <p:pic>
        <p:nvPicPr>
          <p:cNvPr id="97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Text 16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99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0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2"/>
          <p:cNvSpPr txBox="1"/>
          <p:nvPr/>
        </p:nvSpPr>
        <p:spPr>
          <a:xfrm>
            <a:off x="1865375" y="553672"/>
            <a:ext cx="64008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3 / 5</a:t>
            </a:r>
          </a:p>
        </p:txBody>
      </p:sp>
      <p:sp>
        <p:nvSpPr>
          <p:cNvPr id="103" name="Text 3"/>
          <p:cNvSpPr txBox="1"/>
          <p:nvPr/>
        </p:nvSpPr>
        <p:spPr>
          <a:xfrm>
            <a:off x="566925" y="1005838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Stakeholder mapping</a:t>
            </a:r>
          </a:p>
        </p:txBody>
      </p:sp>
      <p:sp>
        <p:nvSpPr>
          <p:cNvPr id="104" name="Shape 5"/>
          <p:cNvSpPr/>
          <p:nvPr/>
        </p:nvSpPr>
        <p:spPr>
          <a:xfrm>
            <a:off x="566926" y="2230120"/>
            <a:ext cx="3503071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5" name="Text 6"/>
          <p:cNvSpPr txBox="1"/>
          <p:nvPr/>
        </p:nvSpPr>
        <p:spPr>
          <a:xfrm>
            <a:off x="731519" y="2384456"/>
            <a:ext cx="3173885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SUFFERS the problem?</a:t>
            </a:r>
          </a:p>
        </p:txBody>
      </p:sp>
      <p:sp>
        <p:nvSpPr>
          <p:cNvPr id="106" name="Text 7"/>
          <p:cNvSpPr txBox="1"/>
          <p:nvPr/>
        </p:nvSpPr>
        <p:spPr>
          <a:xfrm>
            <a:off x="731519" y="2684192"/>
            <a:ext cx="3173885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those first affected</a:t>
            </a:r>
          </a:p>
        </p:txBody>
      </p:sp>
      <p:sp>
        <p:nvSpPr>
          <p:cNvPr id="107" name="Shape 11"/>
          <p:cNvSpPr/>
          <p:nvPr/>
        </p:nvSpPr>
        <p:spPr>
          <a:xfrm>
            <a:off x="4344313" y="2230120"/>
            <a:ext cx="3503069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08" name="Text 12"/>
          <p:cNvSpPr txBox="1"/>
          <p:nvPr/>
        </p:nvSpPr>
        <p:spPr>
          <a:xfrm>
            <a:off x="4508906" y="2384456"/>
            <a:ext cx="3173885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DECIDES / holds the power?</a:t>
            </a:r>
          </a:p>
        </p:txBody>
      </p:sp>
      <p:sp>
        <p:nvSpPr>
          <p:cNvPr id="109" name="Text 13"/>
          <p:cNvSpPr txBox="1"/>
          <p:nvPr/>
        </p:nvSpPr>
        <p:spPr>
          <a:xfrm>
            <a:off x="4508906" y="2684192"/>
            <a:ext cx="3173885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e.g. the programme lead, management</a:t>
            </a:r>
          </a:p>
        </p:txBody>
      </p:sp>
      <p:sp>
        <p:nvSpPr>
          <p:cNvPr id="110" name="Shape 17"/>
          <p:cNvSpPr/>
          <p:nvPr/>
        </p:nvSpPr>
        <p:spPr>
          <a:xfrm>
            <a:off x="8121701" y="2230120"/>
            <a:ext cx="3503069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1" name="Text 18"/>
          <p:cNvSpPr txBox="1"/>
          <p:nvPr/>
        </p:nvSpPr>
        <p:spPr>
          <a:xfrm>
            <a:off x="8286291" y="2384456"/>
            <a:ext cx="3173885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PAYS / buys?</a:t>
            </a:r>
          </a:p>
        </p:txBody>
      </p:sp>
      <p:sp>
        <p:nvSpPr>
          <p:cNvPr id="112" name="Text 19"/>
          <p:cNvSpPr txBox="1"/>
          <p:nvPr/>
        </p:nvSpPr>
        <p:spPr>
          <a:xfrm>
            <a:off x="8286291" y="2684192"/>
            <a:ext cx="3173885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e.g. whoever buys the AI subscriptions</a:t>
            </a:r>
          </a:p>
        </p:txBody>
      </p:sp>
      <p:sp>
        <p:nvSpPr>
          <p:cNvPr id="113" name="Shape 23"/>
          <p:cNvSpPr/>
          <p:nvPr/>
        </p:nvSpPr>
        <p:spPr>
          <a:xfrm>
            <a:off x="566926" y="4285996"/>
            <a:ext cx="3503071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4" name="Text 24"/>
          <p:cNvSpPr txBox="1"/>
          <p:nvPr/>
        </p:nvSpPr>
        <p:spPr>
          <a:xfrm>
            <a:off x="731519" y="4440334"/>
            <a:ext cx="3173885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INFLUENCES?</a:t>
            </a:r>
          </a:p>
        </p:txBody>
      </p:sp>
      <p:sp>
        <p:nvSpPr>
          <p:cNvPr id="115" name="Text 25"/>
          <p:cNvSpPr txBox="1"/>
          <p:nvPr/>
        </p:nvSpPr>
        <p:spPr>
          <a:xfrm>
            <a:off x="731519" y="4740068"/>
            <a:ext cx="3173885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experts, prescribers, peers, unions…</a:t>
            </a:r>
          </a:p>
        </p:txBody>
      </p:sp>
      <p:sp>
        <p:nvSpPr>
          <p:cNvPr id="116" name="Shape 29"/>
          <p:cNvSpPr/>
          <p:nvPr/>
        </p:nvSpPr>
        <p:spPr>
          <a:xfrm>
            <a:off x="4344313" y="4285996"/>
            <a:ext cx="3503069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17" name="Text 30"/>
          <p:cNvSpPr txBox="1"/>
          <p:nvPr/>
        </p:nvSpPr>
        <p:spPr>
          <a:xfrm>
            <a:off x="4508906" y="4440334"/>
            <a:ext cx="3173885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BENEFITS / could gain from it?</a:t>
            </a:r>
          </a:p>
        </p:txBody>
      </p:sp>
      <p:sp>
        <p:nvSpPr>
          <p:cNvPr id="118" name="Text 31"/>
          <p:cNvSpPr txBox="1"/>
          <p:nvPr/>
        </p:nvSpPr>
        <p:spPr>
          <a:xfrm>
            <a:off x="4508906" y="4740068"/>
            <a:ext cx="3173885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beyond the obvious</a:t>
            </a:r>
          </a:p>
        </p:txBody>
      </p:sp>
      <p:sp>
        <p:nvSpPr>
          <p:cNvPr id="119" name="Shape 35"/>
          <p:cNvSpPr/>
          <p:nvPr/>
        </p:nvSpPr>
        <p:spPr>
          <a:xfrm>
            <a:off x="8121701" y="4285996"/>
            <a:ext cx="3503069" cy="196432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0" name="Text 36"/>
          <p:cNvSpPr txBox="1"/>
          <p:nvPr/>
        </p:nvSpPr>
        <p:spPr>
          <a:xfrm>
            <a:off x="8286291" y="4440334"/>
            <a:ext cx="3173885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3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 might HINDER / oppose it?</a:t>
            </a:r>
          </a:p>
        </p:txBody>
      </p:sp>
      <p:sp>
        <p:nvSpPr>
          <p:cNvPr id="121" name="Text 37"/>
          <p:cNvSpPr txBox="1"/>
          <p:nvPr/>
        </p:nvSpPr>
        <p:spPr>
          <a:xfrm>
            <a:off x="8286291" y="4740068"/>
            <a:ext cx="3173885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those it disturbs</a:t>
            </a:r>
          </a:p>
        </p:txBody>
      </p:sp>
      <p:pic>
        <p:nvPicPr>
          <p:cNvPr id="12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Text 43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24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25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126" name="Text 4"/>
          <p:cNvSpPr txBox="1"/>
          <p:nvPr/>
        </p:nvSpPr>
        <p:spPr>
          <a:xfrm>
            <a:off x="566927" y="1615947"/>
            <a:ext cx="10874962" cy="415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Don't limit yourself to the first ideas that come… At least 8 different stakeholders. Below that, you haven't dug deep enough yet. The categories are a guide; you can imagine others. Take 10 minutes.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Text 2"/>
          <p:cNvSpPr txBox="1"/>
          <p:nvPr/>
        </p:nvSpPr>
        <p:spPr>
          <a:xfrm>
            <a:off x="1865375" y="553672"/>
            <a:ext cx="64008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4 / 5</a:t>
            </a:r>
          </a:p>
        </p:txBody>
      </p:sp>
      <p:sp>
        <p:nvSpPr>
          <p:cNvPr id="129" name="Text 3"/>
          <p:cNvSpPr txBox="1"/>
          <p:nvPr/>
        </p:nvSpPr>
        <p:spPr>
          <a:xfrm>
            <a:off x="566925" y="1005838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Getting started in the field</a:t>
            </a:r>
          </a:p>
        </p:txBody>
      </p:sp>
      <p:sp>
        <p:nvSpPr>
          <p:cNvPr id="130" name="Text 4"/>
          <p:cNvSpPr txBox="1"/>
          <p:nvPr/>
        </p:nvSpPr>
        <p:spPr>
          <a:xfrm>
            <a:off x="530057" y="1647082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Don't imagine your users' daily lives — meet those reachable today and listen.</a:t>
            </a:r>
          </a:p>
        </p:txBody>
      </p:sp>
      <p:sp>
        <p:nvSpPr>
          <p:cNvPr id="131" name="Shape 6"/>
          <p:cNvSpPr/>
          <p:nvPr/>
        </p:nvSpPr>
        <p:spPr>
          <a:xfrm>
            <a:off x="566928" y="2324605"/>
            <a:ext cx="5368900" cy="86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2" name="Text 7"/>
          <p:cNvSpPr txBox="1"/>
          <p:nvPr/>
        </p:nvSpPr>
        <p:spPr>
          <a:xfrm>
            <a:off x="694944" y="2494094"/>
            <a:ext cx="320043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1.</a:t>
            </a:r>
          </a:p>
        </p:txBody>
      </p:sp>
      <p:sp>
        <p:nvSpPr>
          <p:cNvPr id="133" name="Text 8"/>
          <p:cNvSpPr txBox="1"/>
          <p:nvPr/>
        </p:nvSpPr>
        <p:spPr>
          <a:xfrm>
            <a:off x="1042415" y="2531792"/>
            <a:ext cx="4774543" cy="134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Name / role  —  how to reach them (email, DM, in person…)</a:t>
            </a:r>
          </a:p>
        </p:txBody>
      </p:sp>
      <p:sp>
        <p:nvSpPr>
          <p:cNvPr id="134" name="Shape 9"/>
          <p:cNvSpPr/>
          <p:nvPr/>
        </p:nvSpPr>
        <p:spPr>
          <a:xfrm>
            <a:off x="566928" y="3472688"/>
            <a:ext cx="5368900" cy="862313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5" name="Text 10"/>
          <p:cNvSpPr txBox="1"/>
          <p:nvPr/>
        </p:nvSpPr>
        <p:spPr>
          <a:xfrm>
            <a:off x="694944" y="3642173"/>
            <a:ext cx="320043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2.</a:t>
            </a:r>
          </a:p>
        </p:txBody>
      </p:sp>
      <p:sp>
        <p:nvSpPr>
          <p:cNvPr id="136" name="Text 11"/>
          <p:cNvSpPr txBox="1"/>
          <p:nvPr/>
        </p:nvSpPr>
        <p:spPr>
          <a:xfrm>
            <a:off x="1042415" y="3679873"/>
            <a:ext cx="4774543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Name / role  —  how to reach them (email, DM, in person…)</a:t>
            </a:r>
          </a:p>
        </p:txBody>
      </p:sp>
      <p:sp>
        <p:nvSpPr>
          <p:cNvPr id="137" name="Shape 12"/>
          <p:cNvSpPr/>
          <p:nvPr/>
        </p:nvSpPr>
        <p:spPr>
          <a:xfrm>
            <a:off x="566928" y="4620767"/>
            <a:ext cx="5368900" cy="86430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38" name="Text 13"/>
          <p:cNvSpPr txBox="1"/>
          <p:nvPr/>
        </p:nvSpPr>
        <p:spPr>
          <a:xfrm>
            <a:off x="694944" y="4777554"/>
            <a:ext cx="320043" cy="2096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3.</a:t>
            </a:r>
          </a:p>
        </p:txBody>
      </p:sp>
      <p:sp>
        <p:nvSpPr>
          <p:cNvPr id="139" name="Text 14"/>
          <p:cNvSpPr txBox="1"/>
          <p:nvPr/>
        </p:nvSpPr>
        <p:spPr>
          <a:xfrm>
            <a:off x="1042415" y="4827954"/>
            <a:ext cx="4774543" cy="1342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100">
                <a:solidFill>
                  <a:srgbClr val="9A9A9A"/>
                </a:solidFill>
              </a:defRPr>
            </a:lvl1pPr>
          </a:lstStyle>
          <a:p>
            <a:pPr/>
            <a:r>
              <a:t>Name / role  —  how to reach them (email, DM, in person…)</a:t>
            </a:r>
          </a:p>
        </p:txBody>
      </p:sp>
      <p:sp>
        <p:nvSpPr>
          <p:cNvPr id="140" name="Shape 15"/>
          <p:cNvSpPr/>
          <p:nvPr/>
        </p:nvSpPr>
        <p:spPr>
          <a:xfrm>
            <a:off x="6255868" y="2304468"/>
            <a:ext cx="5368900" cy="1851699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1" name="Text 16"/>
          <p:cNvSpPr txBox="1"/>
          <p:nvPr/>
        </p:nvSpPr>
        <p:spPr>
          <a:xfrm>
            <a:off x="6438748" y="2495730"/>
            <a:ext cx="5003143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 WE'RE TRYING TO UNDERSTAND</a:t>
            </a:r>
          </a:p>
        </p:txBody>
      </p:sp>
      <p:sp>
        <p:nvSpPr>
          <p:cNvPr id="142" name="Text 17"/>
          <p:cNvSpPr txBox="1"/>
          <p:nvPr/>
        </p:nvSpPr>
        <p:spPr>
          <a:xfrm>
            <a:off x="6438748" y="2715947"/>
            <a:ext cx="5003143" cy="156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Which questions do you want to ask?</a:t>
            </a:r>
          </a:p>
        </p:txBody>
      </p:sp>
      <p:sp>
        <p:nvSpPr>
          <p:cNvPr id="143" name="Shape 18"/>
          <p:cNvSpPr/>
          <p:nvPr/>
        </p:nvSpPr>
        <p:spPr>
          <a:xfrm>
            <a:off x="6255868" y="4400296"/>
            <a:ext cx="5368900" cy="1793840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4" name="Text 19"/>
          <p:cNvSpPr txBox="1"/>
          <p:nvPr/>
        </p:nvSpPr>
        <p:spPr>
          <a:xfrm>
            <a:off x="6438748" y="4591556"/>
            <a:ext cx="5003143" cy="147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20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FIRST FEEDBACK </a:t>
            </a:r>
          </a:p>
        </p:txBody>
      </p:sp>
      <p:sp>
        <p:nvSpPr>
          <p:cNvPr id="145" name="Text 20"/>
          <p:cNvSpPr txBox="1"/>
          <p:nvPr/>
        </p:nvSpPr>
        <p:spPr>
          <a:xfrm>
            <a:off x="6438748" y="4811776"/>
            <a:ext cx="5003143" cy="1568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200">
                <a:solidFill>
                  <a:srgbClr val="6E6E6E"/>
                </a:solidFill>
              </a:defRPr>
            </a:lvl1pPr>
          </a:lstStyle>
          <a:p>
            <a:pPr/>
            <a:r>
              <a:t>What did you take away from these exchanges? </a:t>
            </a:r>
          </a:p>
        </p:txBody>
      </p:sp>
      <p:pic>
        <p:nvPicPr>
          <p:cNvPr id="146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Text 23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48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49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 1"/>
          <p:cNvSpPr txBox="1"/>
          <p:nvPr/>
        </p:nvSpPr>
        <p:spPr>
          <a:xfrm>
            <a:off x="566927" y="547528"/>
            <a:ext cx="1143003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152" name="Text 2"/>
          <p:cNvSpPr txBox="1"/>
          <p:nvPr/>
        </p:nvSpPr>
        <p:spPr>
          <a:xfrm>
            <a:off x="1865375" y="553672"/>
            <a:ext cx="6400804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TEMPLATE 5 / 5</a:t>
            </a:r>
          </a:p>
        </p:txBody>
      </p:sp>
      <p:sp>
        <p:nvSpPr>
          <p:cNvPr id="153" name="Text 3"/>
          <p:cNvSpPr txBox="1"/>
          <p:nvPr/>
        </p:nvSpPr>
        <p:spPr>
          <a:xfrm>
            <a:off x="566925" y="1005838"/>
            <a:ext cx="11057844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mini action plan</a:t>
            </a:r>
          </a:p>
        </p:txBody>
      </p:sp>
      <p:sp>
        <p:nvSpPr>
          <p:cNvPr id="154" name="Text 4"/>
          <p:cNvSpPr txBox="1"/>
          <p:nvPr/>
        </p:nvSpPr>
        <p:spPr>
          <a:xfrm>
            <a:off x="566927" y="1755648"/>
            <a:ext cx="10874962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i="1" sz="1500">
                <a:solidFill>
                  <a:srgbClr val="6E6E6E"/>
                </a:solidFill>
              </a:defRPr>
            </a:lvl1pPr>
          </a:lstStyle>
          <a:p>
            <a:pPr/>
            <a:r>
              <a:t>Concretely, what have you planned to do after the coaching to move your project forward.</a:t>
            </a:r>
          </a:p>
        </p:txBody>
      </p:sp>
      <p:sp>
        <p:nvSpPr>
          <p:cNvPr id="155" name="Shape 5"/>
          <p:cNvSpPr/>
          <p:nvPr/>
        </p:nvSpPr>
        <p:spPr>
          <a:xfrm>
            <a:off x="566926" y="2240277"/>
            <a:ext cx="3503071" cy="31821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6" name="Shape 6"/>
          <p:cNvSpPr/>
          <p:nvPr/>
        </p:nvSpPr>
        <p:spPr>
          <a:xfrm>
            <a:off x="731519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57" name="Text 7"/>
          <p:cNvSpPr txBox="1"/>
          <p:nvPr/>
        </p:nvSpPr>
        <p:spPr>
          <a:xfrm>
            <a:off x="731519" y="2495799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58" name="Text 8"/>
          <p:cNvSpPr txBox="1"/>
          <p:nvPr/>
        </p:nvSpPr>
        <p:spPr>
          <a:xfrm>
            <a:off x="1344166" y="2551495"/>
            <a:ext cx="2588668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1st step</a:t>
            </a:r>
          </a:p>
        </p:txBody>
      </p:sp>
      <p:sp>
        <p:nvSpPr>
          <p:cNvPr id="159" name="Text 9"/>
          <p:cNvSpPr txBox="1"/>
          <p:nvPr/>
        </p:nvSpPr>
        <p:spPr>
          <a:xfrm>
            <a:off x="749808" y="3141771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WHAT?</a:t>
            </a:r>
          </a:p>
        </p:txBody>
      </p:sp>
      <p:sp>
        <p:nvSpPr>
          <p:cNvPr id="160" name="Text 10"/>
          <p:cNvSpPr txBox="1"/>
          <p:nvPr/>
        </p:nvSpPr>
        <p:spPr>
          <a:xfrm>
            <a:off x="1298447" y="3165899"/>
            <a:ext cx="2588667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concrete action</a:t>
            </a:r>
          </a:p>
        </p:txBody>
      </p:sp>
      <p:sp>
        <p:nvSpPr>
          <p:cNvPr id="161" name="Text 12"/>
          <p:cNvSpPr txBox="1"/>
          <p:nvPr/>
        </p:nvSpPr>
        <p:spPr>
          <a:xfrm>
            <a:off x="749808" y="3979971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WHO?</a:t>
            </a:r>
          </a:p>
        </p:txBody>
      </p:sp>
      <p:sp>
        <p:nvSpPr>
          <p:cNvPr id="162" name="Text 15"/>
          <p:cNvSpPr txBox="1"/>
          <p:nvPr/>
        </p:nvSpPr>
        <p:spPr>
          <a:xfrm>
            <a:off x="749808" y="4818171"/>
            <a:ext cx="3137307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WHEN?</a:t>
            </a:r>
          </a:p>
        </p:txBody>
      </p:sp>
      <p:sp>
        <p:nvSpPr>
          <p:cNvPr id="163" name="Shape 18"/>
          <p:cNvSpPr/>
          <p:nvPr/>
        </p:nvSpPr>
        <p:spPr>
          <a:xfrm>
            <a:off x="4338114" y="2240277"/>
            <a:ext cx="3503071" cy="31821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4" name="Shape 19"/>
          <p:cNvSpPr/>
          <p:nvPr/>
        </p:nvSpPr>
        <p:spPr>
          <a:xfrm>
            <a:off x="4508906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5" name="Text 20"/>
          <p:cNvSpPr txBox="1"/>
          <p:nvPr/>
        </p:nvSpPr>
        <p:spPr>
          <a:xfrm>
            <a:off x="4508906" y="2495799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66" name="Text 21"/>
          <p:cNvSpPr txBox="1"/>
          <p:nvPr/>
        </p:nvSpPr>
        <p:spPr>
          <a:xfrm>
            <a:off x="5121554" y="2551495"/>
            <a:ext cx="2588669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2nd step</a:t>
            </a:r>
          </a:p>
        </p:txBody>
      </p:sp>
      <p:sp>
        <p:nvSpPr>
          <p:cNvPr id="167" name="Shape 31"/>
          <p:cNvSpPr/>
          <p:nvPr/>
        </p:nvSpPr>
        <p:spPr>
          <a:xfrm>
            <a:off x="8121701" y="2240277"/>
            <a:ext cx="3503069" cy="3182118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8" name="Shape 32"/>
          <p:cNvSpPr/>
          <p:nvPr/>
        </p:nvSpPr>
        <p:spPr>
          <a:xfrm>
            <a:off x="8286291" y="2404872"/>
            <a:ext cx="502920" cy="50292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69" name="Text 33"/>
          <p:cNvSpPr txBox="1"/>
          <p:nvPr/>
        </p:nvSpPr>
        <p:spPr>
          <a:xfrm>
            <a:off x="8286291" y="2495799"/>
            <a:ext cx="502920" cy="321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0" name="Text 34"/>
          <p:cNvSpPr txBox="1"/>
          <p:nvPr/>
        </p:nvSpPr>
        <p:spPr>
          <a:xfrm>
            <a:off x="8898941" y="2551495"/>
            <a:ext cx="2588669" cy="20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15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Our 3rd step</a:t>
            </a:r>
          </a:p>
        </p:txBody>
      </p:sp>
      <p:sp>
        <p:nvSpPr>
          <p:cNvPr id="171" name="Text 45"/>
          <p:cNvSpPr txBox="1"/>
          <p:nvPr/>
        </p:nvSpPr>
        <p:spPr>
          <a:xfrm>
            <a:off x="780186" y="5908311"/>
            <a:ext cx="10618928" cy="1865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lnSpc>
                <a:spcPct val="104999"/>
              </a:lnSpc>
              <a:defRPr b="1" sz="1500">
                <a:solidFill>
                  <a:srgbClr val="111111"/>
                </a:solidFill>
              </a:defRPr>
            </a:pPr>
            <a:r>
              <a:t>A GOOD 1ST STEP </a:t>
            </a:r>
            <a:r>
              <a:rPr b="0"/>
              <a:t>is small, precise, doable right away. Challenge these mini-steps with your coach.</a:t>
            </a:r>
          </a:p>
        </p:txBody>
      </p:sp>
      <p:pic>
        <p:nvPicPr>
          <p:cNvPr id="172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 46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74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75" name="Text 1"/>
          <p:cNvSpPr txBox="1"/>
          <p:nvPr/>
        </p:nvSpPr>
        <p:spPr>
          <a:xfrm>
            <a:off x="566927" y="547528"/>
            <a:ext cx="1207012" cy="185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176" name="Ligne"/>
          <p:cNvSpPr/>
          <p:nvPr/>
        </p:nvSpPr>
        <p:spPr>
          <a:xfrm flipV="1">
            <a:off x="624715" y="5795771"/>
            <a:ext cx="3" cy="321063"/>
          </a:xfrm>
          <a:prstGeom prst="line">
            <a:avLst/>
          </a:prstGeom>
          <a:ln w="88900">
            <a:solidFill>
              <a:srgbClr val="3E6AF6"/>
            </a:solidFill>
            <a:miter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77" name="Text 9"/>
          <p:cNvSpPr txBox="1"/>
          <p:nvPr/>
        </p:nvSpPr>
        <p:spPr>
          <a:xfrm>
            <a:off x="4527193" y="3165899"/>
            <a:ext cx="3137308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WHAT?</a:t>
            </a:r>
          </a:p>
        </p:txBody>
      </p:sp>
      <p:sp>
        <p:nvSpPr>
          <p:cNvPr id="178" name="Text 10"/>
          <p:cNvSpPr txBox="1"/>
          <p:nvPr/>
        </p:nvSpPr>
        <p:spPr>
          <a:xfrm>
            <a:off x="5075832" y="3190030"/>
            <a:ext cx="2588669" cy="1370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concrete action</a:t>
            </a:r>
          </a:p>
        </p:txBody>
      </p:sp>
      <p:sp>
        <p:nvSpPr>
          <p:cNvPr id="179" name="Text 12"/>
          <p:cNvSpPr txBox="1"/>
          <p:nvPr/>
        </p:nvSpPr>
        <p:spPr>
          <a:xfrm>
            <a:off x="4527193" y="4004100"/>
            <a:ext cx="3137308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WHO?</a:t>
            </a:r>
          </a:p>
        </p:txBody>
      </p:sp>
      <p:sp>
        <p:nvSpPr>
          <p:cNvPr id="180" name="Text 15"/>
          <p:cNvSpPr txBox="1"/>
          <p:nvPr/>
        </p:nvSpPr>
        <p:spPr>
          <a:xfrm>
            <a:off x="4527193" y="4842300"/>
            <a:ext cx="3137308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WHEN?</a:t>
            </a:r>
          </a:p>
        </p:txBody>
      </p:sp>
      <p:sp>
        <p:nvSpPr>
          <p:cNvPr id="181" name="Text 9"/>
          <p:cNvSpPr txBox="1"/>
          <p:nvPr/>
        </p:nvSpPr>
        <p:spPr>
          <a:xfrm>
            <a:off x="8304579" y="3163678"/>
            <a:ext cx="3137309" cy="135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WHAT?</a:t>
            </a:r>
          </a:p>
        </p:txBody>
      </p:sp>
      <p:sp>
        <p:nvSpPr>
          <p:cNvPr id="182" name="Text 10"/>
          <p:cNvSpPr txBox="1"/>
          <p:nvPr/>
        </p:nvSpPr>
        <p:spPr>
          <a:xfrm>
            <a:off x="8853220" y="3187806"/>
            <a:ext cx="2588669" cy="1370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000">
                <a:solidFill>
                  <a:srgbClr val="9A9A9A"/>
                </a:solidFill>
              </a:defRPr>
            </a:lvl1pPr>
          </a:lstStyle>
          <a:p>
            <a:pPr/>
            <a:r>
              <a:t>the concrete action</a:t>
            </a:r>
          </a:p>
        </p:txBody>
      </p:sp>
      <p:sp>
        <p:nvSpPr>
          <p:cNvPr id="183" name="Text 12"/>
          <p:cNvSpPr txBox="1"/>
          <p:nvPr/>
        </p:nvSpPr>
        <p:spPr>
          <a:xfrm>
            <a:off x="8304579" y="4001877"/>
            <a:ext cx="3137309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WHO?</a:t>
            </a:r>
          </a:p>
        </p:txBody>
      </p:sp>
      <p:sp>
        <p:nvSpPr>
          <p:cNvPr id="184" name="Text 15"/>
          <p:cNvSpPr txBox="1"/>
          <p:nvPr/>
        </p:nvSpPr>
        <p:spPr>
          <a:xfrm>
            <a:off x="8304579" y="4840077"/>
            <a:ext cx="3137309" cy="135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100" sz="1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WHEN?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Text 2"/>
          <p:cNvSpPr txBox="1"/>
          <p:nvPr/>
        </p:nvSpPr>
        <p:spPr>
          <a:xfrm>
            <a:off x="5046389" y="2508062"/>
            <a:ext cx="6771755" cy="419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AI Journal - 1 response per team </a:t>
            </a:r>
          </a:p>
        </p:txBody>
      </p:sp>
      <p:sp>
        <p:nvSpPr>
          <p:cNvPr id="187" name="Text 3"/>
          <p:cNvSpPr txBox="1"/>
          <p:nvPr/>
        </p:nvSpPr>
        <p:spPr>
          <a:xfrm>
            <a:off x="5070604" y="3236939"/>
            <a:ext cx="3289959" cy="8751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</a:defRPr>
            </a:lvl1pPr>
          </a:lstStyle>
          <a:p>
            <a:pPr/>
            <a:r>
              <a:t>This is not about assessing your use of AI, but observing how AI concretely influences your work and helping you step back and reflect on that use.</a:t>
            </a:r>
          </a:p>
        </p:txBody>
      </p:sp>
      <p:sp>
        <p:nvSpPr>
          <p:cNvPr id="188" name="Shape 25"/>
          <p:cNvSpPr/>
          <p:nvPr/>
        </p:nvSpPr>
        <p:spPr>
          <a:xfrm>
            <a:off x="587719" y="2100027"/>
            <a:ext cx="3270910" cy="4203304"/>
          </a:xfrm>
          <a:prstGeom prst="rect">
            <a:avLst/>
          </a:prstGeom>
          <a:solidFill>
            <a:srgbClr val="FFFFFF"/>
          </a:solidFill>
          <a:ln w="19050">
            <a:solidFill>
              <a:srgbClr val="000000"/>
            </a:solidFill>
          </a:ln>
        </p:spPr>
        <p:txBody>
          <a:bodyPr lIns="45718" tIns="45718" rIns="45718" bIns="45718"/>
          <a:lstStyle/>
          <a:p>
            <a:pPr/>
          </a:p>
        </p:txBody>
      </p:sp>
      <p:pic>
        <p:nvPicPr>
          <p:cNvPr id="189" name="Image 0" descr="Image 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76780" y="2358662"/>
            <a:ext cx="274323" cy="274323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Text 26"/>
          <p:cNvSpPr txBox="1"/>
          <p:nvPr/>
        </p:nvSpPr>
        <p:spPr>
          <a:xfrm>
            <a:off x="1121290" y="2507347"/>
            <a:ext cx="2602319" cy="14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79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THE INDIVIDUAL QUESTIONNAIRE </a:t>
            </a:r>
          </a:p>
        </p:txBody>
      </p:sp>
      <p:pic>
        <p:nvPicPr>
          <p:cNvPr id="191" name="Image 1" descr="Image 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66927" y="6382510"/>
            <a:ext cx="868682" cy="223117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Text 28"/>
          <p:cNvSpPr txBox="1"/>
          <p:nvPr/>
        </p:nvSpPr>
        <p:spPr>
          <a:xfrm>
            <a:off x="8515807" y="6428737"/>
            <a:ext cx="3108963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b="1" spc="200" sz="900">
                <a:solidFill>
                  <a:srgbClr val="9A9A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IDDIC 2026  ·  BREAKING AI</a:t>
            </a:r>
          </a:p>
        </p:txBody>
      </p:sp>
      <p:sp>
        <p:nvSpPr>
          <p:cNvPr id="193" name="Text 2"/>
          <p:cNvSpPr txBox="1"/>
          <p:nvPr/>
        </p:nvSpPr>
        <p:spPr>
          <a:xfrm>
            <a:off x="566926" y="877959"/>
            <a:ext cx="6496421" cy="8511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z="30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Two questionnaires must be completed at the end of Day 1 </a:t>
            </a:r>
          </a:p>
        </p:txBody>
      </p:sp>
      <p:sp>
        <p:nvSpPr>
          <p:cNvPr id="194" name="Text 1"/>
          <p:cNvSpPr txBox="1"/>
          <p:nvPr/>
        </p:nvSpPr>
        <p:spPr>
          <a:xfrm>
            <a:off x="566927" y="547530"/>
            <a:ext cx="1143002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2E6B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195" name="Text 2"/>
          <p:cNvSpPr txBox="1"/>
          <p:nvPr/>
        </p:nvSpPr>
        <p:spPr>
          <a:xfrm>
            <a:off x="1865376" y="553672"/>
            <a:ext cx="6400803" cy="1728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b="1" spc="300" sz="12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QUESTIONNAIRES</a:t>
            </a:r>
          </a:p>
        </p:txBody>
      </p:sp>
      <p:sp>
        <p:nvSpPr>
          <p:cNvPr id="196" name="Shape 0"/>
          <p:cNvSpPr/>
          <p:nvPr/>
        </p:nvSpPr>
        <p:spPr>
          <a:xfrm>
            <a:off x="566927" y="457200"/>
            <a:ext cx="1207012" cy="365760"/>
          </a:xfrm>
          <a:prstGeom prst="roundRect">
            <a:avLst>
              <a:gd name="adj" fmla="val 50000"/>
            </a:avLst>
          </a:prstGeom>
          <a:solidFill>
            <a:srgbClr val="2E6BFF"/>
          </a:solidFill>
          <a:ln w="12700">
            <a:miter lim="400000"/>
          </a:ln>
        </p:spPr>
        <p:txBody>
          <a:bodyPr lIns="45718" tIns="45718" rIns="45718" bIns="45718"/>
          <a:lstStyle/>
          <a:p>
            <a:pPr/>
          </a:p>
        </p:txBody>
      </p:sp>
      <p:sp>
        <p:nvSpPr>
          <p:cNvPr id="197" name="Text 1"/>
          <p:cNvSpPr txBox="1"/>
          <p:nvPr/>
        </p:nvSpPr>
        <p:spPr>
          <a:xfrm>
            <a:off x="566927" y="547530"/>
            <a:ext cx="1207012" cy="185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b="1" spc="200" sz="1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DAY 1</a:t>
            </a:r>
          </a:p>
        </p:txBody>
      </p:sp>
      <p:sp>
        <p:nvSpPr>
          <p:cNvPr id="198" name="Text 26"/>
          <p:cNvSpPr txBox="1"/>
          <p:nvPr/>
        </p:nvSpPr>
        <p:spPr>
          <a:xfrm>
            <a:off x="827100" y="5629539"/>
            <a:ext cx="2792148" cy="6050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>
              <a:defRPr b="1" spc="79" sz="1100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NOTE DOWN YOUR TRACKING NUMBER.</a:t>
            </a:r>
            <a:br/>
            <a:r>
              <a:t>IT WILL BE NEEDED AT THE END OF IDDIC</a:t>
            </a:r>
          </a:p>
        </p:txBody>
      </p:sp>
      <p:sp>
        <p:nvSpPr>
          <p:cNvPr id="199" name="Text 3"/>
          <p:cNvSpPr txBox="1"/>
          <p:nvPr/>
        </p:nvSpPr>
        <p:spPr>
          <a:xfrm>
            <a:off x="827100" y="2765725"/>
            <a:ext cx="2792148" cy="189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i="1" sz="1400">
                <a:solidFill>
                  <a:srgbClr val="6E6E6E"/>
                </a:solidFill>
              </a:defRPr>
            </a:lvl1pPr>
          </a:lstStyle>
          <a:p>
            <a:pPr/>
            <a:r>
              <a:t>To be filled in only once per student</a:t>
            </a:r>
          </a:p>
        </p:txBody>
      </p:sp>
      <p:pic>
        <p:nvPicPr>
          <p:cNvPr id="200" name="vidéo-collée.png" descr="vidéo-collé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3602" y="3179227"/>
            <a:ext cx="2281378" cy="2302372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vidéo-collée.png" descr="vidéo-collé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674213" y="3090233"/>
            <a:ext cx="2792149" cy="27592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