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608965" y="92074"/>
            <a:ext cx="1096137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608965" y="1600200"/>
            <a:ext cx="1096137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5886661" y="6172200"/>
            <a:ext cx="2841838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bpifrance-creation.fr/moment-de-vie/business-model-canvas-outil-incontournable-createur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0"/>
          <p:cNvSpPr txBox="1"/>
          <p:nvPr/>
        </p:nvSpPr>
        <p:spPr>
          <a:xfrm>
            <a:off x="566927" y="1135748"/>
            <a:ext cx="10058401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14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 ·   INTERSESSION · BUSINESS MODEL</a:t>
            </a:r>
          </a:p>
        </p:txBody>
      </p:sp>
      <p:sp>
        <p:nvSpPr>
          <p:cNvPr id="21" name="Text 1"/>
          <p:cNvSpPr txBox="1"/>
          <p:nvPr/>
        </p:nvSpPr>
        <p:spPr>
          <a:xfrm>
            <a:off x="566927" y="1519490"/>
            <a:ext cx="10058401" cy="129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9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BMC</a:t>
            </a:r>
          </a:p>
        </p:txBody>
      </p:sp>
      <p:sp>
        <p:nvSpPr>
          <p:cNvPr id="22" name="Text 2"/>
          <p:cNvSpPr txBox="1"/>
          <p:nvPr/>
        </p:nvSpPr>
        <p:spPr>
          <a:xfrm>
            <a:off x="566927" y="2936514"/>
            <a:ext cx="11057840" cy="10764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38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your project </a:t>
            </a:r>
            <a:r>
              <a:rPr>
                <a:solidFill>
                  <a:srgbClr val="2E6BFF"/>
                </a:solidFill>
              </a:rPr>
              <a:t>makes</a:t>
            </a:r>
            <a:r>
              <a:t> (and spends) money.</a:t>
            </a:r>
          </a:p>
        </p:txBody>
      </p:sp>
      <p:sp>
        <p:nvSpPr>
          <p:cNvPr id="23" name="Text 3"/>
          <p:cNvSpPr txBox="1"/>
          <p:nvPr/>
        </p:nvSpPr>
        <p:spPr>
          <a:xfrm>
            <a:off x="566928" y="4370456"/>
            <a:ext cx="9322563" cy="494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15000"/>
              </a:lnSpc>
              <a:defRPr sz="1600">
                <a:solidFill>
                  <a:srgbClr val="6E6E6E"/>
                </a:solidFill>
              </a:defRPr>
            </a:lvl1pPr>
          </a:lstStyle>
          <a:p>
            <a:pPr/>
            <a:r>
              <a:t>The Business Model Canvas sums up your project on a single page: what you offer, to whom, and how it holds together economically. Prepare it during the intersession; you'll finalise it and review it with your coach on Day 4.</a:t>
            </a:r>
          </a:p>
        </p:txBody>
      </p:sp>
      <p:sp>
        <p:nvSpPr>
          <p:cNvPr id="24" name="Shape 4"/>
          <p:cNvSpPr/>
          <p:nvPr/>
        </p:nvSpPr>
        <p:spPr>
          <a:xfrm>
            <a:off x="566927" y="5049520"/>
            <a:ext cx="4937762" cy="457201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5" name="Text 5"/>
          <p:cNvSpPr txBox="1"/>
          <p:nvPr/>
        </p:nvSpPr>
        <p:spPr>
          <a:xfrm>
            <a:off x="566927" y="5210347"/>
            <a:ext cx="4937762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5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 FINALISE FOR DAY 4 · REVIEWED WITH THE COACH</a:t>
            </a:r>
          </a:p>
        </p:txBody>
      </p:sp>
      <p:pic>
        <p:nvPicPr>
          <p:cNvPr id="2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Text 6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28" name="Text 7"/>
          <p:cNvSpPr txBox="1"/>
          <p:nvPr/>
        </p:nvSpPr>
        <p:spPr>
          <a:xfrm>
            <a:off x="566927" y="5861357"/>
            <a:ext cx="8894705" cy="347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i="1" sz="1200">
                <a:solidFill>
                  <a:srgbClr val="6E6E6E"/>
                </a:solidFill>
              </a:defRPr>
            </a:pPr>
            <a:r>
              <a:t>Need a hand? BPI offers a clear online guide (“Business Model Canvas”). </a:t>
            </a:r>
          </a:p>
          <a:p>
            <a:pPr>
              <a:defRPr i="1" sz="1200">
                <a:solidFill>
                  <a:srgbClr val="6E6E6E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https://bpifrance-creation.fr/moment-de-vie/business-model-canvas-outil-incontournable-createur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2"/>
          <p:cNvSpPr txBox="1"/>
          <p:nvPr/>
        </p:nvSpPr>
        <p:spPr>
          <a:xfrm>
            <a:off x="1992376" y="553672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AT A GLANCE</a:t>
            </a:r>
          </a:p>
        </p:txBody>
      </p:sp>
      <p:sp>
        <p:nvSpPr>
          <p:cNvPr id="31" name="Text 3"/>
          <p:cNvSpPr txBox="1"/>
          <p:nvPr/>
        </p:nvSpPr>
        <p:spPr>
          <a:xfrm>
            <a:off x="566927" y="1005839"/>
            <a:ext cx="11057840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 blocks, 4 families</a:t>
            </a:r>
          </a:p>
        </p:txBody>
      </p:sp>
      <p:sp>
        <p:nvSpPr>
          <p:cNvPr id="32" name="Text 4"/>
          <p:cNvSpPr txBox="1"/>
          <p:nvPr/>
        </p:nvSpPr>
        <p:spPr>
          <a:xfrm>
            <a:off x="566927" y="1755648"/>
            <a:ext cx="10874961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</a:defRPr>
            </a:lvl1pPr>
          </a:lstStyle>
          <a:p>
            <a:pPr/>
            <a:r>
              <a:t>The canvas answers four simple questions. Here is what each block means.</a:t>
            </a:r>
          </a:p>
        </p:txBody>
      </p:sp>
      <p:sp>
        <p:nvSpPr>
          <p:cNvPr id="33" name="Shape 5"/>
          <p:cNvSpPr/>
          <p:nvPr/>
        </p:nvSpPr>
        <p:spPr>
          <a:xfrm>
            <a:off x="566928" y="2103120"/>
            <a:ext cx="2558720" cy="33832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" name="Text 6"/>
          <p:cNvSpPr txBox="1"/>
          <p:nvPr/>
        </p:nvSpPr>
        <p:spPr>
          <a:xfrm>
            <a:off x="713231" y="2310752"/>
            <a:ext cx="2266114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OFFER</a:t>
            </a:r>
          </a:p>
        </p:txBody>
      </p:sp>
      <p:sp>
        <p:nvSpPr>
          <p:cNvPr id="35" name="Shape 7"/>
          <p:cNvSpPr/>
          <p:nvPr/>
        </p:nvSpPr>
        <p:spPr>
          <a:xfrm>
            <a:off x="713231" y="2633472"/>
            <a:ext cx="2266113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6" name="Text 8"/>
          <p:cNvSpPr txBox="1"/>
          <p:nvPr/>
        </p:nvSpPr>
        <p:spPr>
          <a:xfrm>
            <a:off x="713231" y="2761488"/>
            <a:ext cx="2266114" cy="464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Value proposition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what you bring, the problem you solve.</a:t>
            </a:r>
          </a:p>
        </p:txBody>
      </p:sp>
      <p:sp>
        <p:nvSpPr>
          <p:cNvPr id="37" name="Shape 9"/>
          <p:cNvSpPr/>
          <p:nvPr/>
        </p:nvSpPr>
        <p:spPr>
          <a:xfrm>
            <a:off x="3399968" y="2103120"/>
            <a:ext cx="2558721" cy="33832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8" name="Text 10"/>
          <p:cNvSpPr txBox="1"/>
          <p:nvPr/>
        </p:nvSpPr>
        <p:spPr>
          <a:xfrm>
            <a:off x="3546271" y="2310752"/>
            <a:ext cx="2266113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CUSTOMERS</a:t>
            </a:r>
          </a:p>
        </p:txBody>
      </p:sp>
      <p:sp>
        <p:nvSpPr>
          <p:cNvPr id="39" name="Shape 11"/>
          <p:cNvSpPr/>
          <p:nvPr/>
        </p:nvSpPr>
        <p:spPr>
          <a:xfrm>
            <a:off x="3546271" y="2633472"/>
            <a:ext cx="2266113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0" name="Text 12"/>
          <p:cNvSpPr txBox="1"/>
          <p:nvPr/>
        </p:nvSpPr>
        <p:spPr>
          <a:xfrm>
            <a:off x="3546271" y="2761488"/>
            <a:ext cx="2266113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Segments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who you are addressing.</a:t>
            </a:r>
          </a:p>
        </p:txBody>
      </p:sp>
      <p:sp>
        <p:nvSpPr>
          <p:cNvPr id="41" name="Text 13"/>
          <p:cNvSpPr txBox="1"/>
          <p:nvPr/>
        </p:nvSpPr>
        <p:spPr>
          <a:xfrm>
            <a:off x="3546271" y="3657599"/>
            <a:ext cx="2266113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Channels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how you reach them.</a:t>
            </a:r>
          </a:p>
        </p:txBody>
      </p:sp>
      <p:sp>
        <p:nvSpPr>
          <p:cNvPr id="42" name="Text 14"/>
          <p:cNvSpPr txBox="1"/>
          <p:nvPr/>
        </p:nvSpPr>
        <p:spPr>
          <a:xfrm>
            <a:off x="3546271" y="4553711"/>
            <a:ext cx="2266113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Relationship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what kind of bond you maintain.</a:t>
            </a:r>
          </a:p>
        </p:txBody>
      </p:sp>
      <p:sp>
        <p:nvSpPr>
          <p:cNvPr id="43" name="Shape 15"/>
          <p:cNvSpPr/>
          <p:nvPr/>
        </p:nvSpPr>
        <p:spPr>
          <a:xfrm>
            <a:off x="6233007" y="2103120"/>
            <a:ext cx="2558721" cy="33832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" name="Text 16"/>
          <p:cNvSpPr txBox="1"/>
          <p:nvPr/>
        </p:nvSpPr>
        <p:spPr>
          <a:xfrm>
            <a:off x="6379312" y="2310752"/>
            <a:ext cx="2266113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BEHIND THE SCENES</a:t>
            </a:r>
          </a:p>
        </p:txBody>
      </p:sp>
      <p:sp>
        <p:nvSpPr>
          <p:cNvPr id="45" name="Shape 17"/>
          <p:cNvSpPr/>
          <p:nvPr/>
        </p:nvSpPr>
        <p:spPr>
          <a:xfrm>
            <a:off x="6379312" y="2633472"/>
            <a:ext cx="2266113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" name="Text 18"/>
          <p:cNvSpPr txBox="1"/>
          <p:nvPr/>
        </p:nvSpPr>
        <p:spPr>
          <a:xfrm>
            <a:off x="6379312" y="2761488"/>
            <a:ext cx="2266113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Key activities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what you need to do.</a:t>
            </a:r>
          </a:p>
        </p:txBody>
      </p:sp>
      <p:sp>
        <p:nvSpPr>
          <p:cNvPr id="47" name="Text 19"/>
          <p:cNvSpPr txBox="1"/>
          <p:nvPr/>
        </p:nvSpPr>
        <p:spPr>
          <a:xfrm>
            <a:off x="6379312" y="3657599"/>
            <a:ext cx="2266113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Key resources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what you need.</a:t>
            </a:r>
          </a:p>
        </p:txBody>
      </p:sp>
      <p:sp>
        <p:nvSpPr>
          <p:cNvPr id="48" name="Text 20"/>
          <p:cNvSpPr txBox="1"/>
          <p:nvPr/>
        </p:nvSpPr>
        <p:spPr>
          <a:xfrm>
            <a:off x="6379312" y="4553711"/>
            <a:ext cx="2266113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Partners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who helps you.</a:t>
            </a:r>
          </a:p>
        </p:txBody>
      </p:sp>
      <p:sp>
        <p:nvSpPr>
          <p:cNvPr id="49" name="Shape 21"/>
          <p:cNvSpPr/>
          <p:nvPr/>
        </p:nvSpPr>
        <p:spPr>
          <a:xfrm>
            <a:off x="9066046" y="2103120"/>
            <a:ext cx="2558721" cy="338328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0" name="Text 22"/>
          <p:cNvSpPr txBox="1"/>
          <p:nvPr/>
        </p:nvSpPr>
        <p:spPr>
          <a:xfrm>
            <a:off x="9212350" y="2310752"/>
            <a:ext cx="2266113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4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MONEY</a:t>
            </a:r>
          </a:p>
        </p:txBody>
      </p:sp>
      <p:sp>
        <p:nvSpPr>
          <p:cNvPr id="51" name="Shape 23"/>
          <p:cNvSpPr/>
          <p:nvPr/>
        </p:nvSpPr>
        <p:spPr>
          <a:xfrm>
            <a:off x="9212350" y="2633472"/>
            <a:ext cx="2266113" cy="1"/>
          </a:xfrm>
          <a:prstGeom prst="line">
            <a:avLst/>
          </a:prstGeom>
          <a:ln w="12700">
            <a:solidFill>
              <a:srgbClr val="2E6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2" name="Text 24"/>
          <p:cNvSpPr txBox="1"/>
          <p:nvPr/>
        </p:nvSpPr>
        <p:spPr>
          <a:xfrm>
            <a:off x="9212350" y="2761488"/>
            <a:ext cx="2266113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Revenue streams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how you earn.</a:t>
            </a:r>
          </a:p>
        </p:txBody>
      </p:sp>
      <p:sp>
        <p:nvSpPr>
          <p:cNvPr id="53" name="Text 25"/>
          <p:cNvSpPr txBox="1"/>
          <p:nvPr/>
        </p:nvSpPr>
        <p:spPr>
          <a:xfrm>
            <a:off x="9212350" y="3657599"/>
            <a:ext cx="2266113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Cost structure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what it costs you.</a:t>
            </a:r>
          </a:p>
        </p:txBody>
      </p:sp>
      <p:pic>
        <p:nvPicPr>
          <p:cNvPr id="5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Text 26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56" name="Shape 0"/>
          <p:cNvSpPr/>
          <p:nvPr/>
        </p:nvSpPr>
        <p:spPr>
          <a:xfrm>
            <a:off x="566927" y="457200"/>
            <a:ext cx="1234441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7" name="Text 1"/>
          <p:cNvSpPr txBox="1"/>
          <p:nvPr/>
        </p:nvSpPr>
        <p:spPr>
          <a:xfrm>
            <a:off x="566927" y="556674"/>
            <a:ext cx="12344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BMC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2"/>
          <p:cNvSpPr txBox="1"/>
          <p:nvPr/>
        </p:nvSpPr>
        <p:spPr>
          <a:xfrm>
            <a:off x="1992376" y="553672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CANVAS TO FILL IN</a:t>
            </a:r>
          </a:p>
        </p:txBody>
      </p:sp>
      <p:sp>
        <p:nvSpPr>
          <p:cNvPr id="60" name="Text 3"/>
          <p:cNvSpPr txBox="1"/>
          <p:nvPr/>
        </p:nvSpPr>
        <p:spPr>
          <a:xfrm>
            <a:off x="566927" y="1005839"/>
            <a:ext cx="11057840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Your Business Model Canvas</a:t>
            </a:r>
          </a:p>
        </p:txBody>
      </p:sp>
      <p:sp>
        <p:nvSpPr>
          <p:cNvPr id="61" name="Shape 4"/>
          <p:cNvSpPr/>
          <p:nvPr/>
        </p:nvSpPr>
        <p:spPr>
          <a:xfrm>
            <a:off x="566927" y="1874520"/>
            <a:ext cx="2138417" cy="297180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2" name="Text 5"/>
          <p:cNvSpPr txBox="1"/>
          <p:nvPr/>
        </p:nvSpPr>
        <p:spPr>
          <a:xfrm>
            <a:off x="694944" y="1984248"/>
            <a:ext cx="1882384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Key partners</a:t>
            </a:r>
          </a:p>
        </p:txBody>
      </p:sp>
      <p:sp>
        <p:nvSpPr>
          <p:cNvPr id="63" name="Text 6"/>
          <p:cNvSpPr txBox="1"/>
          <p:nvPr/>
        </p:nvSpPr>
        <p:spPr>
          <a:xfrm>
            <a:off x="694944" y="2313432"/>
            <a:ext cx="1882384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Who helps you? (suppliers, allies)</a:t>
            </a:r>
          </a:p>
        </p:txBody>
      </p:sp>
      <p:sp>
        <p:nvSpPr>
          <p:cNvPr id="64" name="Shape 7"/>
          <p:cNvSpPr/>
          <p:nvPr/>
        </p:nvSpPr>
        <p:spPr>
          <a:xfrm>
            <a:off x="2796783" y="1874520"/>
            <a:ext cx="2138417" cy="14401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5" name="Text 8"/>
          <p:cNvSpPr txBox="1"/>
          <p:nvPr/>
        </p:nvSpPr>
        <p:spPr>
          <a:xfrm>
            <a:off x="2924799" y="1984248"/>
            <a:ext cx="1882385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Key activities</a:t>
            </a:r>
          </a:p>
        </p:txBody>
      </p:sp>
      <p:sp>
        <p:nvSpPr>
          <p:cNvPr id="66" name="Text 9"/>
          <p:cNvSpPr txBox="1"/>
          <p:nvPr/>
        </p:nvSpPr>
        <p:spPr>
          <a:xfrm>
            <a:off x="2924799" y="2313432"/>
            <a:ext cx="188238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What absolutely must you do?</a:t>
            </a:r>
          </a:p>
        </p:txBody>
      </p:sp>
      <p:sp>
        <p:nvSpPr>
          <p:cNvPr id="67" name="Shape 10"/>
          <p:cNvSpPr/>
          <p:nvPr/>
        </p:nvSpPr>
        <p:spPr>
          <a:xfrm>
            <a:off x="2796783" y="3406140"/>
            <a:ext cx="2138417" cy="14401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8" name="Text 11"/>
          <p:cNvSpPr txBox="1"/>
          <p:nvPr/>
        </p:nvSpPr>
        <p:spPr>
          <a:xfrm>
            <a:off x="2924799" y="3515867"/>
            <a:ext cx="1882385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Key resources</a:t>
            </a:r>
          </a:p>
        </p:txBody>
      </p:sp>
      <p:sp>
        <p:nvSpPr>
          <p:cNvPr id="69" name="Text 12"/>
          <p:cNvSpPr txBox="1"/>
          <p:nvPr/>
        </p:nvSpPr>
        <p:spPr>
          <a:xfrm>
            <a:off x="2924799" y="3845052"/>
            <a:ext cx="188238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Team, tech, money, time?</a:t>
            </a:r>
          </a:p>
        </p:txBody>
      </p:sp>
      <p:sp>
        <p:nvSpPr>
          <p:cNvPr id="70" name="Shape 13"/>
          <p:cNvSpPr/>
          <p:nvPr/>
        </p:nvSpPr>
        <p:spPr>
          <a:xfrm>
            <a:off x="5026640" y="1874520"/>
            <a:ext cx="2138417" cy="297180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1" name="Text 14"/>
          <p:cNvSpPr txBox="1"/>
          <p:nvPr/>
        </p:nvSpPr>
        <p:spPr>
          <a:xfrm>
            <a:off x="5154655" y="1984248"/>
            <a:ext cx="1882385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Value proposition</a:t>
            </a:r>
          </a:p>
        </p:txBody>
      </p:sp>
      <p:sp>
        <p:nvSpPr>
          <p:cNvPr id="72" name="Text 15"/>
          <p:cNvSpPr txBox="1"/>
          <p:nvPr/>
        </p:nvSpPr>
        <p:spPr>
          <a:xfrm>
            <a:off x="5154655" y="2478023"/>
            <a:ext cx="188238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What problem do you solve, and for whom?</a:t>
            </a:r>
          </a:p>
        </p:txBody>
      </p:sp>
      <p:sp>
        <p:nvSpPr>
          <p:cNvPr id="73" name="Shape 16"/>
          <p:cNvSpPr/>
          <p:nvPr/>
        </p:nvSpPr>
        <p:spPr>
          <a:xfrm>
            <a:off x="7256495" y="1874520"/>
            <a:ext cx="2138417" cy="14401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4" name="Text 17"/>
          <p:cNvSpPr txBox="1"/>
          <p:nvPr/>
        </p:nvSpPr>
        <p:spPr>
          <a:xfrm>
            <a:off x="7384512" y="1984248"/>
            <a:ext cx="1882385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Customer relationships</a:t>
            </a:r>
          </a:p>
        </p:txBody>
      </p:sp>
      <p:sp>
        <p:nvSpPr>
          <p:cNvPr id="75" name="Text 18"/>
          <p:cNvSpPr txBox="1"/>
          <p:nvPr/>
        </p:nvSpPr>
        <p:spPr>
          <a:xfrm>
            <a:off x="7384512" y="2313432"/>
            <a:ext cx="188238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What bond with your customers?</a:t>
            </a:r>
          </a:p>
        </p:txBody>
      </p:sp>
      <p:sp>
        <p:nvSpPr>
          <p:cNvPr id="76" name="Shape 19"/>
          <p:cNvSpPr/>
          <p:nvPr/>
        </p:nvSpPr>
        <p:spPr>
          <a:xfrm>
            <a:off x="7256495" y="3406140"/>
            <a:ext cx="2138417" cy="14401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7" name="Text 20"/>
          <p:cNvSpPr txBox="1"/>
          <p:nvPr/>
        </p:nvSpPr>
        <p:spPr>
          <a:xfrm>
            <a:off x="7384512" y="3515867"/>
            <a:ext cx="1882385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Channels</a:t>
            </a:r>
          </a:p>
        </p:txBody>
      </p:sp>
      <p:sp>
        <p:nvSpPr>
          <p:cNvPr id="78" name="Text 21"/>
          <p:cNvSpPr txBox="1"/>
          <p:nvPr/>
        </p:nvSpPr>
        <p:spPr>
          <a:xfrm>
            <a:off x="7384512" y="3845052"/>
            <a:ext cx="188238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How do you reach them?</a:t>
            </a:r>
          </a:p>
        </p:txBody>
      </p:sp>
      <p:sp>
        <p:nvSpPr>
          <p:cNvPr id="79" name="Shape 22"/>
          <p:cNvSpPr/>
          <p:nvPr/>
        </p:nvSpPr>
        <p:spPr>
          <a:xfrm>
            <a:off x="9486351" y="1874520"/>
            <a:ext cx="2138417" cy="297180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0" name="Text 23"/>
          <p:cNvSpPr txBox="1"/>
          <p:nvPr/>
        </p:nvSpPr>
        <p:spPr>
          <a:xfrm>
            <a:off x="9614366" y="1984248"/>
            <a:ext cx="1882385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Customer segments</a:t>
            </a:r>
          </a:p>
        </p:txBody>
      </p:sp>
      <p:sp>
        <p:nvSpPr>
          <p:cNvPr id="81" name="Text 24"/>
          <p:cNvSpPr txBox="1"/>
          <p:nvPr/>
        </p:nvSpPr>
        <p:spPr>
          <a:xfrm>
            <a:off x="9614366" y="2478023"/>
            <a:ext cx="188238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Who are you addressing?</a:t>
            </a:r>
          </a:p>
        </p:txBody>
      </p:sp>
      <p:sp>
        <p:nvSpPr>
          <p:cNvPr id="82" name="Shape 25"/>
          <p:cNvSpPr/>
          <p:nvPr/>
        </p:nvSpPr>
        <p:spPr>
          <a:xfrm>
            <a:off x="566928" y="4956047"/>
            <a:ext cx="5483200" cy="105156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3" name="Text 26"/>
          <p:cNvSpPr txBox="1"/>
          <p:nvPr/>
        </p:nvSpPr>
        <p:spPr>
          <a:xfrm>
            <a:off x="694943" y="5065776"/>
            <a:ext cx="522717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Cost structure</a:t>
            </a:r>
          </a:p>
        </p:txBody>
      </p:sp>
      <p:sp>
        <p:nvSpPr>
          <p:cNvPr id="84" name="Text 27"/>
          <p:cNvSpPr txBox="1"/>
          <p:nvPr/>
        </p:nvSpPr>
        <p:spPr>
          <a:xfrm>
            <a:off x="694943" y="5394959"/>
            <a:ext cx="522717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What costs the most?</a:t>
            </a:r>
          </a:p>
        </p:txBody>
      </p:sp>
      <p:sp>
        <p:nvSpPr>
          <p:cNvPr id="85" name="Shape 28"/>
          <p:cNvSpPr/>
          <p:nvPr/>
        </p:nvSpPr>
        <p:spPr>
          <a:xfrm>
            <a:off x="6141568" y="4956047"/>
            <a:ext cx="5483200" cy="105156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6" name="Text 29"/>
          <p:cNvSpPr txBox="1"/>
          <p:nvPr/>
        </p:nvSpPr>
        <p:spPr>
          <a:xfrm>
            <a:off x="6269583" y="5065776"/>
            <a:ext cx="522717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Revenue streams</a:t>
            </a:r>
          </a:p>
        </p:txBody>
      </p:sp>
      <p:sp>
        <p:nvSpPr>
          <p:cNvPr id="87" name="Text 30"/>
          <p:cNvSpPr txBox="1"/>
          <p:nvPr/>
        </p:nvSpPr>
        <p:spPr>
          <a:xfrm>
            <a:off x="6269583" y="5394959"/>
            <a:ext cx="522717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How does the money come in? Who pays, how much, how often?</a:t>
            </a:r>
          </a:p>
        </p:txBody>
      </p:sp>
      <p:pic>
        <p:nvPicPr>
          <p:cNvPr id="8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Text 31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90" name="Shape 0"/>
          <p:cNvSpPr/>
          <p:nvPr/>
        </p:nvSpPr>
        <p:spPr>
          <a:xfrm>
            <a:off x="566927" y="457200"/>
            <a:ext cx="1234441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1" name="Text 1"/>
          <p:cNvSpPr txBox="1"/>
          <p:nvPr/>
        </p:nvSpPr>
        <p:spPr>
          <a:xfrm>
            <a:off x="566927" y="556674"/>
            <a:ext cx="12344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BMC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2"/>
          <p:cNvSpPr txBox="1"/>
          <p:nvPr/>
        </p:nvSpPr>
        <p:spPr>
          <a:xfrm>
            <a:off x="1992376" y="553672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CRUX OF IT</a:t>
            </a:r>
          </a:p>
        </p:txBody>
      </p:sp>
      <p:sp>
        <p:nvSpPr>
          <p:cNvPr id="94" name="Text 3"/>
          <p:cNvSpPr txBox="1"/>
          <p:nvPr/>
        </p:nvSpPr>
        <p:spPr>
          <a:xfrm>
            <a:off x="566927" y="1005839"/>
            <a:ext cx="11057840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How do you make money?</a:t>
            </a:r>
          </a:p>
        </p:txBody>
      </p:sp>
      <p:sp>
        <p:nvSpPr>
          <p:cNvPr id="95" name="Shape 5"/>
          <p:cNvSpPr/>
          <p:nvPr/>
        </p:nvSpPr>
        <p:spPr>
          <a:xfrm>
            <a:off x="566928" y="2021839"/>
            <a:ext cx="5368900" cy="362555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6" name="Text 6"/>
          <p:cNvSpPr txBox="1"/>
          <p:nvPr/>
        </p:nvSpPr>
        <p:spPr>
          <a:xfrm>
            <a:off x="749808" y="2213101"/>
            <a:ext cx="500314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5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COMMON MODELS (tick what fits)</a:t>
            </a:r>
          </a:p>
        </p:txBody>
      </p:sp>
      <p:sp>
        <p:nvSpPr>
          <p:cNvPr id="97" name="Shape 7"/>
          <p:cNvSpPr/>
          <p:nvPr/>
        </p:nvSpPr>
        <p:spPr>
          <a:xfrm>
            <a:off x="768096" y="2524760"/>
            <a:ext cx="219456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8" name="Text 8"/>
          <p:cNvSpPr txBox="1"/>
          <p:nvPr/>
        </p:nvSpPr>
        <p:spPr>
          <a:xfrm>
            <a:off x="1097279" y="2576498"/>
            <a:ext cx="463738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Subscription  </a:t>
            </a:r>
            <a:r>
              <a:rPr b="0" i="1">
                <a:solidFill>
                  <a:srgbClr val="6E6E6E"/>
                </a:solidFill>
              </a:rPr>
              <a:t>— you pay every month for continuous access</a:t>
            </a:r>
          </a:p>
        </p:txBody>
      </p:sp>
      <p:sp>
        <p:nvSpPr>
          <p:cNvPr id="99" name="Shape 9"/>
          <p:cNvSpPr/>
          <p:nvPr/>
        </p:nvSpPr>
        <p:spPr>
          <a:xfrm>
            <a:off x="768096" y="2890520"/>
            <a:ext cx="219456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0" name="Text 10"/>
          <p:cNvSpPr txBox="1"/>
          <p:nvPr/>
        </p:nvSpPr>
        <p:spPr>
          <a:xfrm>
            <a:off x="1097279" y="2942258"/>
            <a:ext cx="463738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Pay-per-use  </a:t>
            </a:r>
            <a:r>
              <a:rPr b="0" i="1">
                <a:solidFill>
                  <a:srgbClr val="6E6E6E"/>
                </a:solidFill>
              </a:rPr>
              <a:t>— you pay for what you consume</a:t>
            </a:r>
          </a:p>
        </p:txBody>
      </p:sp>
      <p:sp>
        <p:nvSpPr>
          <p:cNvPr id="101" name="Shape 11"/>
          <p:cNvSpPr/>
          <p:nvPr/>
        </p:nvSpPr>
        <p:spPr>
          <a:xfrm>
            <a:off x="768096" y="3256279"/>
            <a:ext cx="219456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2" name="Text 12"/>
          <p:cNvSpPr txBox="1"/>
          <p:nvPr/>
        </p:nvSpPr>
        <p:spPr>
          <a:xfrm>
            <a:off x="1097279" y="3308017"/>
            <a:ext cx="4637382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Commission  </a:t>
            </a:r>
            <a:r>
              <a:rPr b="0" i="1">
                <a:solidFill>
                  <a:srgbClr val="6E6E6E"/>
                </a:solidFill>
              </a:rPr>
              <a:t>— a cut on each transaction (marketplace)</a:t>
            </a:r>
          </a:p>
        </p:txBody>
      </p:sp>
      <p:sp>
        <p:nvSpPr>
          <p:cNvPr id="103" name="Shape 13"/>
          <p:cNvSpPr/>
          <p:nvPr/>
        </p:nvSpPr>
        <p:spPr>
          <a:xfrm>
            <a:off x="768096" y="3622040"/>
            <a:ext cx="219456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4" name="Text 14"/>
          <p:cNvSpPr txBox="1"/>
          <p:nvPr/>
        </p:nvSpPr>
        <p:spPr>
          <a:xfrm>
            <a:off x="1097279" y="3673778"/>
            <a:ext cx="463738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Freemium  </a:t>
            </a:r>
            <a:r>
              <a:rPr b="0" i="1">
                <a:solidFill>
                  <a:srgbClr val="6E6E6E"/>
                </a:solidFill>
              </a:rPr>
              <a:t>— free, with paid options</a:t>
            </a:r>
          </a:p>
        </p:txBody>
      </p:sp>
      <p:sp>
        <p:nvSpPr>
          <p:cNvPr id="105" name="Shape 15"/>
          <p:cNvSpPr/>
          <p:nvPr/>
        </p:nvSpPr>
        <p:spPr>
          <a:xfrm>
            <a:off x="768096" y="3987800"/>
            <a:ext cx="219456" cy="21945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6" name="Text 16"/>
          <p:cNvSpPr txBox="1"/>
          <p:nvPr/>
        </p:nvSpPr>
        <p:spPr>
          <a:xfrm>
            <a:off x="1097279" y="4039538"/>
            <a:ext cx="463738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Licence  </a:t>
            </a:r>
            <a:r>
              <a:rPr b="0" i="1">
                <a:solidFill>
                  <a:srgbClr val="6E6E6E"/>
                </a:solidFill>
              </a:rPr>
              <a:t>— you pay for the right to use</a:t>
            </a:r>
          </a:p>
        </p:txBody>
      </p:sp>
      <p:sp>
        <p:nvSpPr>
          <p:cNvPr id="107" name="Shape 17"/>
          <p:cNvSpPr/>
          <p:nvPr/>
        </p:nvSpPr>
        <p:spPr>
          <a:xfrm>
            <a:off x="768096" y="4353559"/>
            <a:ext cx="219456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8" name="Text 18"/>
          <p:cNvSpPr txBox="1"/>
          <p:nvPr/>
        </p:nvSpPr>
        <p:spPr>
          <a:xfrm>
            <a:off x="1097279" y="4405298"/>
            <a:ext cx="4637382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Advertising  </a:t>
            </a:r>
            <a:r>
              <a:rPr b="0" i="1">
                <a:solidFill>
                  <a:srgbClr val="6E6E6E"/>
                </a:solidFill>
              </a:rPr>
              <a:t>— free for the user, advertisers pay</a:t>
            </a:r>
          </a:p>
        </p:txBody>
      </p:sp>
      <p:sp>
        <p:nvSpPr>
          <p:cNvPr id="109" name="Shape 19"/>
          <p:cNvSpPr/>
          <p:nvPr/>
        </p:nvSpPr>
        <p:spPr>
          <a:xfrm>
            <a:off x="768096" y="4719320"/>
            <a:ext cx="219456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0" name="Text 20"/>
          <p:cNvSpPr txBox="1"/>
          <p:nvPr/>
        </p:nvSpPr>
        <p:spPr>
          <a:xfrm>
            <a:off x="1097279" y="4771058"/>
            <a:ext cx="463738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Direct sale  </a:t>
            </a:r>
            <a:r>
              <a:rPr b="0" i="1">
                <a:solidFill>
                  <a:srgbClr val="6E6E6E"/>
                </a:solidFill>
              </a:rPr>
              <a:t>— you sell a product / a service, once</a:t>
            </a:r>
          </a:p>
        </p:txBody>
      </p:sp>
      <p:sp>
        <p:nvSpPr>
          <p:cNvPr id="111" name="Shape 21"/>
          <p:cNvSpPr/>
          <p:nvPr/>
        </p:nvSpPr>
        <p:spPr>
          <a:xfrm>
            <a:off x="6255868" y="2021839"/>
            <a:ext cx="5368900" cy="160020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2" name="Text 22"/>
          <p:cNvSpPr txBox="1"/>
          <p:nvPr/>
        </p:nvSpPr>
        <p:spPr>
          <a:xfrm>
            <a:off x="6438748" y="2194466"/>
            <a:ext cx="500314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OUR OWN MODEL</a:t>
            </a:r>
          </a:p>
        </p:txBody>
      </p:sp>
      <p:sp>
        <p:nvSpPr>
          <p:cNvPr id="113" name="Text 23"/>
          <p:cNvSpPr txBox="1"/>
          <p:nvPr/>
        </p:nvSpPr>
        <p:spPr>
          <a:xfrm>
            <a:off x="6438748" y="2469895"/>
            <a:ext cx="500314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Who pays?  ·  How much?  ·  How often?  Write it in one clear sentence.</a:t>
            </a:r>
          </a:p>
        </p:txBody>
      </p:sp>
      <p:sp>
        <p:nvSpPr>
          <p:cNvPr id="114" name="Shape 25"/>
          <p:cNvSpPr/>
          <p:nvPr/>
        </p:nvSpPr>
        <p:spPr>
          <a:xfrm>
            <a:off x="6255868" y="3759200"/>
            <a:ext cx="5368900" cy="188296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5" name="Text 26"/>
          <p:cNvSpPr txBox="1"/>
          <p:nvPr/>
        </p:nvSpPr>
        <p:spPr>
          <a:xfrm>
            <a:off x="6438748" y="3931826"/>
            <a:ext cx="500314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OUR 3 MAIN COST ITEMS</a:t>
            </a:r>
          </a:p>
        </p:txBody>
      </p:sp>
      <p:pic>
        <p:nvPicPr>
          <p:cNvPr id="11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Text 30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18" name="Shape 19"/>
          <p:cNvSpPr/>
          <p:nvPr/>
        </p:nvSpPr>
        <p:spPr>
          <a:xfrm>
            <a:off x="772858" y="5085079"/>
            <a:ext cx="219457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9" name="Text 20"/>
          <p:cNvSpPr txBox="1"/>
          <p:nvPr/>
        </p:nvSpPr>
        <p:spPr>
          <a:xfrm>
            <a:off x="1102042" y="5136817"/>
            <a:ext cx="463738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100">
                <a:solidFill>
                  <a:srgbClr val="111111"/>
                </a:solidFill>
              </a:defRPr>
            </a:lvl1pPr>
          </a:lstStyle>
          <a:p>
            <a:pPr/>
            <a:r>
              <a:t>Other</a:t>
            </a:r>
          </a:p>
        </p:txBody>
      </p:sp>
      <p:sp>
        <p:nvSpPr>
          <p:cNvPr id="120" name="Shape 0"/>
          <p:cNvSpPr/>
          <p:nvPr/>
        </p:nvSpPr>
        <p:spPr>
          <a:xfrm>
            <a:off x="566927" y="457200"/>
            <a:ext cx="1234441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21" name="Text 1"/>
          <p:cNvSpPr txBox="1"/>
          <p:nvPr/>
        </p:nvSpPr>
        <p:spPr>
          <a:xfrm>
            <a:off x="566927" y="556674"/>
            <a:ext cx="12344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BMC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