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608965" y="92074"/>
            <a:ext cx="1096137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608965" y="1600200"/>
            <a:ext cx="1096137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5886661" y="6172200"/>
            <a:ext cx="2841838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bpifrance-creation.fr/moment-de-vie/business-model-canvas-outil-incontournable-createur" TargetMode="Externa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0"/>
          <p:cNvSpPr txBox="1"/>
          <p:nvPr/>
        </p:nvSpPr>
        <p:spPr>
          <a:xfrm>
            <a:off x="566927" y="1135748"/>
            <a:ext cx="10058401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14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 ·   INTERSESSION · MODÈLE ÉCONOMIQUE</a:t>
            </a:r>
          </a:p>
        </p:txBody>
      </p:sp>
      <p:sp>
        <p:nvSpPr>
          <p:cNvPr id="21" name="Text 1"/>
          <p:cNvSpPr txBox="1"/>
          <p:nvPr/>
        </p:nvSpPr>
        <p:spPr>
          <a:xfrm>
            <a:off x="566927" y="1519490"/>
            <a:ext cx="10058401" cy="1295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9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 BMC</a:t>
            </a:r>
          </a:p>
        </p:txBody>
      </p:sp>
      <p:sp>
        <p:nvSpPr>
          <p:cNvPr id="22" name="Text 2"/>
          <p:cNvSpPr txBox="1"/>
          <p:nvPr/>
        </p:nvSpPr>
        <p:spPr>
          <a:xfrm>
            <a:off x="566927" y="2936514"/>
            <a:ext cx="11057840" cy="10764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38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Comment votre projet </a:t>
            </a:r>
            <a:r>
              <a:rPr>
                <a:solidFill>
                  <a:srgbClr val="2E6BFF"/>
                </a:solidFill>
              </a:rPr>
              <a:t>gagne</a:t>
            </a:r>
            <a:r>
              <a:t> (et dépense) de l'argent.</a:t>
            </a:r>
          </a:p>
        </p:txBody>
      </p:sp>
      <p:sp>
        <p:nvSpPr>
          <p:cNvPr id="23" name="Text 3"/>
          <p:cNvSpPr txBox="1"/>
          <p:nvPr/>
        </p:nvSpPr>
        <p:spPr>
          <a:xfrm>
            <a:off x="566928" y="4370456"/>
            <a:ext cx="9322563" cy="494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15000"/>
              </a:lnSpc>
              <a:defRPr sz="1600">
                <a:solidFill>
                  <a:srgbClr val="6E6E6E"/>
                </a:solidFill>
              </a:defRPr>
            </a:lvl1pPr>
          </a:lstStyle>
          <a:p>
            <a:pPr/>
            <a:r>
              <a:t>Le Business Model Canvas résume votre projet sur une page : ce que vous apportez, à qui, et comment ça tient économiquement. À préparer pendant l’intersession, vous le finaliserez et le reverrez avec votre coach au Jour 4.</a:t>
            </a:r>
          </a:p>
        </p:txBody>
      </p:sp>
      <p:sp>
        <p:nvSpPr>
          <p:cNvPr id="24" name="Shape 4"/>
          <p:cNvSpPr/>
          <p:nvPr/>
        </p:nvSpPr>
        <p:spPr>
          <a:xfrm>
            <a:off x="566927" y="5049520"/>
            <a:ext cx="4937762" cy="457201"/>
          </a:xfrm>
          <a:prstGeom prst="rect">
            <a:avLst/>
          </a:prstGeom>
          <a:solidFill>
            <a:srgbClr val="FFFFFF"/>
          </a:solidFill>
          <a:ln w="22225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5" name="Text 5"/>
          <p:cNvSpPr txBox="1"/>
          <p:nvPr/>
        </p:nvSpPr>
        <p:spPr>
          <a:xfrm>
            <a:off x="566927" y="5210347"/>
            <a:ext cx="4937762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5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À FINALISER POUR LE JOUR 4 · REVU AVEC LE COACH</a:t>
            </a:r>
          </a:p>
        </p:txBody>
      </p:sp>
      <p:pic>
        <p:nvPicPr>
          <p:cNvPr id="2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1"/>
            <a:ext cx="868682" cy="223115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Text 6"/>
          <p:cNvSpPr txBox="1"/>
          <p:nvPr/>
        </p:nvSpPr>
        <p:spPr>
          <a:xfrm>
            <a:off x="8515807" y="6428739"/>
            <a:ext cx="3108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28" name="Text 7"/>
          <p:cNvSpPr txBox="1"/>
          <p:nvPr/>
        </p:nvSpPr>
        <p:spPr>
          <a:xfrm>
            <a:off x="566927" y="5861357"/>
            <a:ext cx="8894705" cy="347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i="1" sz="1200">
                <a:solidFill>
                  <a:srgbClr val="6E6E6E"/>
                </a:solidFill>
              </a:defRPr>
            </a:pPr>
            <a:r>
              <a:t>Besoin d'un coup de main ? La BPI propose un guide clair en ligne (« Business Model Canvas »). </a:t>
            </a:r>
          </a:p>
          <a:p>
            <a:pPr>
              <a:defRPr i="1" sz="1200">
                <a:solidFill>
                  <a:srgbClr val="6E6E6E"/>
                </a:solidFill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 invalidUrl="" action="" tgtFrame="" tooltip="" history="1" highlightClick="0" endSnd="0"/>
              </a:rPr>
              <a:t>https://bpifrance-creation.fr/moment-de-vie/business-model-canvas-outil-incontournable-createur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2"/>
          <p:cNvSpPr txBox="1"/>
          <p:nvPr/>
        </p:nvSpPr>
        <p:spPr>
          <a:xfrm>
            <a:off x="1992376" y="553672"/>
            <a:ext cx="7315201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 UN COUP D'ŒIL</a:t>
            </a:r>
          </a:p>
        </p:txBody>
      </p:sp>
      <p:sp>
        <p:nvSpPr>
          <p:cNvPr id="31" name="Text 3"/>
          <p:cNvSpPr txBox="1"/>
          <p:nvPr/>
        </p:nvSpPr>
        <p:spPr>
          <a:xfrm>
            <a:off x="566927" y="1005839"/>
            <a:ext cx="11057840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 cases, 4 familles</a:t>
            </a:r>
          </a:p>
        </p:txBody>
      </p:sp>
      <p:sp>
        <p:nvSpPr>
          <p:cNvPr id="32" name="Text 4"/>
          <p:cNvSpPr txBox="1"/>
          <p:nvPr/>
        </p:nvSpPr>
        <p:spPr>
          <a:xfrm>
            <a:off x="566927" y="1755648"/>
            <a:ext cx="10874961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</a:defRPr>
            </a:lvl1pPr>
          </a:lstStyle>
          <a:p>
            <a:pPr/>
            <a:r>
              <a:t>Le canvas répond à quatre questions simples. Voici ce que chaque case veut dire.</a:t>
            </a:r>
          </a:p>
        </p:txBody>
      </p:sp>
      <p:sp>
        <p:nvSpPr>
          <p:cNvPr id="33" name="Shape 5"/>
          <p:cNvSpPr/>
          <p:nvPr/>
        </p:nvSpPr>
        <p:spPr>
          <a:xfrm>
            <a:off x="566928" y="2103120"/>
            <a:ext cx="2558720" cy="33832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4" name="Text 6"/>
          <p:cNvSpPr txBox="1"/>
          <p:nvPr/>
        </p:nvSpPr>
        <p:spPr>
          <a:xfrm>
            <a:off x="713231" y="2310752"/>
            <a:ext cx="2266114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4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L'OFFRE</a:t>
            </a:r>
          </a:p>
        </p:txBody>
      </p:sp>
      <p:sp>
        <p:nvSpPr>
          <p:cNvPr id="35" name="Shape 7"/>
          <p:cNvSpPr/>
          <p:nvPr/>
        </p:nvSpPr>
        <p:spPr>
          <a:xfrm>
            <a:off x="713231" y="2633472"/>
            <a:ext cx="2266113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6" name="Text 8"/>
          <p:cNvSpPr txBox="1"/>
          <p:nvPr/>
        </p:nvSpPr>
        <p:spPr>
          <a:xfrm>
            <a:off x="713231" y="2761488"/>
            <a:ext cx="2266114" cy="464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Proposition de valeur</a:t>
            </a:r>
          </a:p>
          <a:p>
            <a:pPr>
              <a:defRPr i="1" sz="1100">
                <a:solidFill>
                  <a:srgbClr val="6E6E6E"/>
                </a:solidFill>
              </a:defRPr>
            </a:pPr>
            <a:r>
              <a:t>ce que vous apportez, le problème que vous résolvez.</a:t>
            </a:r>
          </a:p>
        </p:txBody>
      </p:sp>
      <p:sp>
        <p:nvSpPr>
          <p:cNvPr id="37" name="Shape 9"/>
          <p:cNvSpPr/>
          <p:nvPr/>
        </p:nvSpPr>
        <p:spPr>
          <a:xfrm>
            <a:off x="3399968" y="2103120"/>
            <a:ext cx="2558721" cy="33832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8" name="Text 10"/>
          <p:cNvSpPr txBox="1"/>
          <p:nvPr/>
        </p:nvSpPr>
        <p:spPr>
          <a:xfrm>
            <a:off x="3546271" y="2310752"/>
            <a:ext cx="2266113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4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LES CLIENTS</a:t>
            </a:r>
          </a:p>
        </p:txBody>
      </p:sp>
      <p:sp>
        <p:nvSpPr>
          <p:cNvPr id="39" name="Shape 11"/>
          <p:cNvSpPr/>
          <p:nvPr/>
        </p:nvSpPr>
        <p:spPr>
          <a:xfrm>
            <a:off x="3546271" y="2633472"/>
            <a:ext cx="2266113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0" name="Text 12"/>
          <p:cNvSpPr txBox="1"/>
          <p:nvPr/>
        </p:nvSpPr>
        <p:spPr>
          <a:xfrm>
            <a:off x="3546271" y="2761488"/>
            <a:ext cx="2266113" cy="299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Segments</a:t>
            </a:r>
          </a:p>
          <a:p>
            <a:pPr>
              <a:defRPr i="1" sz="1100">
                <a:solidFill>
                  <a:srgbClr val="6E6E6E"/>
                </a:solidFill>
              </a:defRPr>
            </a:pPr>
            <a:r>
              <a:t>à qui vous vous adressez.</a:t>
            </a:r>
          </a:p>
        </p:txBody>
      </p:sp>
      <p:sp>
        <p:nvSpPr>
          <p:cNvPr id="41" name="Text 13"/>
          <p:cNvSpPr txBox="1"/>
          <p:nvPr/>
        </p:nvSpPr>
        <p:spPr>
          <a:xfrm>
            <a:off x="3546271" y="3657599"/>
            <a:ext cx="2266113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Canaux</a:t>
            </a:r>
          </a:p>
          <a:p>
            <a:pPr>
              <a:defRPr i="1" sz="1100">
                <a:solidFill>
                  <a:srgbClr val="6E6E6E"/>
                </a:solidFill>
              </a:defRPr>
            </a:pPr>
            <a:r>
              <a:t>par où vous les touchez.</a:t>
            </a:r>
          </a:p>
        </p:txBody>
      </p:sp>
      <p:sp>
        <p:nvSpPr>
          <p:cNvPr id="42" name="Text 14"/>
          <p:cNvSpPr txBox="1"/>
          <p:nvPr/>
        </p:nvSpPr>
        <p:spPr>
          <a:xfrm>
            <a:off x="3546271" y="4553711"/>
            <a:ext cx="2266113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Relation</a:t>
            </a:r>
          </a:p>
          <a:p>
            <a:pPr>
              <a:defRPr i="1" sz="1100">
                <a:solidFill>
                  <a:srgbClr val="6E6E6E"/>
                </a:solidFill>
              </a:defRPr>
            </a:pPr>
            <a:r>
              <a:t>quel lien vous entretenez.</a:t>
            </a:r>
          </a:p>
        </p:txBody>
      </p:sp>
      <p:sp>
        <p:nvSpPr>
          <p:cNvPr id="43" name="Shape 15"/>
          <p:cNvSpPr/>
          <p:nvPr/>
        </p:nvSpPr>
        <p:spPr>
          <a:xfrm>
            <a:off x="6233007" y="2103120"/>
            <a:ext cx="2558721" cy="33832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4" name="Text 16"/>
          <p:cNvSpPr txBox="1"/>
          <p:nvPr/>
        </p:nvSpPr>
        <p:spPr>
          <a:xfrm>
            <a:off x="6379312" y="2310752"/>
            <a:ext cx="2266113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4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LES COULISSES</a:t>
            </a:r>
          </a:p>
        </p:txBody>
      </p:sp>
      <p:sp>
        <p:nvSpPr>
          <p:cNvPr id="45" name="Shape 17"/>
          <p:cNvSpPr/>
          <p:nvPr/>
        </p:nvSpPr>
        <p:spPr>
          <a:xfrm>
            <a:off x="6379312" y="2633472"/>
            <a:ext cx="2266113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6" name="Text 18"/>
          <p:cNvSpPr txBox="1"/>
          <p:nvPr/>
        </p:nvSpPr>
        <p:spPr>
          <a:xfrm>
            <a:off x="6379312" y="2761488"/>
            <a:ext cx="2266113" cy="299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Activités clés</a:t>
            </a:r>
          </a:p>
          <a:p>
            <a:pPr>
              <a:defRPr i="1" sz="1100">
                <a:solidFill>
                  <a:srgbClr val="6E6E6E"/>
                </a:solidFill>
              </a:defRPr>
            </a:pPr>
            <a:r>
              <a:t>ce que vous devez faire.</a:t>
            </a:r>
          </a:p>
        </p:txBody>
      </p:sp>
      <p:sp>
        <p:nvSpPr>
          <p:cNvPr id="47" name="Text 19"/>
          <p:cNvSpPr txBox="1"/>
          <p:nvPr/>
        </p:nvSpPr>
        <p:spPr>
          <a:xfrm>
            <a:off x="6379312" y="3657599"/>
            <a:ext cx="2266113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Ressources clés</a:t>
            </a:r>
          </a:p>
          <a:p>
            <a:pPr>
              <a:defRPr i="1" sz="1100">
                <a:solidFill>
                  <a:srgbClr val="6E6E6E"/>
                </a:solidFill>
              </a:defRPr>
            </a:pPr>
            <a:r>
              <a:t>ce qu'il vous faut.</a:t>
            </a:r>
          </a:p>
        </p:txBody>
      </p:sp>
      <p:sp>
        <p:nvSpPr>
          <p:cNvPr id="48" name="Text 20"/>
          <p:cNvSpPr txBox="1"/>
          <p:nvPr/>
        </p:nvSpPr>
        <p:spPr>
          <a:xfrm>
            <a:off x="6379312" y="4553711"/>
            <a:ext cx="2266113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Partenaires</a:t>
            </a:r>
          </a:p>
          <a:p>
            <a:pPr>
              <a:defRPr i="1" sz="1100">
                <a:solidFill>
                  <a:srgbClr val="6E6E6E"/>
                </a:solidFill>
              </a:defRPr>
            </a:pPr>
            <a:r>
              <a:t>qui vous aide.</a:t>
            </a:r>
          </a:p>
        </p:txBody>
      </p:sp>
      <p:sp>
        <p:nvSpPr>
          <p:cNvPr id="49" name="Shape 21"/>
          <p:cNvSpPr/>
          <p:nvPr/>
        </p:nvSpPr>
        <p:spPr>
          <a:xfrm>
            <a:off x="9066046" y="2103120"/>
            <a:ext cx="2558721" cy="338328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0" name="Text 22"/>
          <p:cNvSpPr txBox="1"/>
          <p:nvPr/>
        </p:nvSpPr>
        <p:spPr>
          <a:xfrm>
            <a:off x="9212350" y="2310752"/>
            <a:ext cx="2266113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4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L'ARGENT</a:t>
            </a:r>
          </a:p>
        </p:txBody>
      </p:sp>
      <p:sp>
        <p:nvSpPr>
          <p:cNvPr id="51" name="Shape 23"/>
          <p:cNvSpPr/>
          <p:nvPr/>
        </p:nvSpPr>
        <p:spPr>
          <a:xfrm>
            <a:off x="9212350" y="2633472"/>
            <a:ext cx="2266113" cy="1"/>
          </a:xfrm>
          <a:prstGeom prst="line">
            <a:avLst/>
          </a:prstGeom>
          <a:ln w="12700">
            <a:solidFill>
              <a:srgbClr val="2E6B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2" name="Text 24"/>
          <p:cNvSpPr txBox="1"/>
          <p:nvPr/>
        </p:nvSpPr>
        <p:spPr>
          <a:xfrm>
            <a:off x="9212350" y="2761488"/>
            <a:ext cx="2266113" cy="299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Sources de revenus</a:t>
            </a:r>
          </a:p>
          <a:p>
            <a:pPr>
              <a:defRPr i="1" sz="1100">
                <a:solidFill>
                  <a:srgbClr val="6E6E6E"/>
                </a:solidFill>
              </a:defRPr>
            </a:pPr>
            <a:r>
              <a:t>comment vous gagnez.</a:t>
            </a:r>
          </a:p>
        </p:txBody>
      </p:sp>
      <p:sp>
        <p:nvSpPr>
          <p:cNvPr id="53" name="Text 25"/>
          <p:cNvSpPr txBox="1"/>
          <p:nvPr/>
        </p:nvSpPr>
        <p:spPr>
          <a:xfrm>
            <a:off x="9212350" y="3657599"/>
            <a:ext cx="2266113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Structure de coûts</a:t>
            </a:r>
          </a:p>
          <a:p>
            <a:pPr>
              <a:defRPr i="1" sz="1100">
                <a:solidFill>
                  <a:srgbClr val="6E6E6E"/>
                </a:solidFill>
              </a:defRPr>
            </a:pPr>
            <a:r>
              <a:t>ce que ça vous coûte.</a:t>
            </a:r>
          </a:p>
        </p:txBody>
      </p:sp>
      <p:pic>
        <p:nvPicPr>
          <p:cNvPr id="5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1"/>
            <a:ext cx="868682" cy="223115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Text 26"/>
          <p:cNvSpPr txBox="1"/>
          <p:nvPr/>
        </p:nvSpPr>
        <p:spPr>
          <a:xfrm>
            <a:off x="8515807" y="6428739"/>
            <a:ext cx="3108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56" name="Shape 0"/>
          <p:cNvSpPr/>
          <p:nvPr/>
        </p:nvSpPr>
        <p:spPr>
          <a:xfrm>
            <a:off x="566927" y="457200"/>
            <a:ext cx="1234441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57" name="Text 1"/>
          <p:cNvSpPr txBox="1"/>
          <p:nvPr/>
        </p:nvSpPr>
        <p:spPr>
          <a:xfrm>
            <a:off x="566927" y="556674"/>
            <a:ext cx="123444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BMC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2"/>
          <p:cNvSpPr txBox="1"/>
          <p:nvPr/>
        </p:nvSpPr>
        <p:spPr>
          <a:xfrm>
            <a:off x="1992376" y="553672"/>
            <a:ext cx="7315201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 CANVAS À REMPLIR</a:t>
            </a:r>
          </a:p>
        </p:txBody>
      </p:sp>
      <p:sp>
        <p:nvSpPr>
          <p:cNvPr id="60" name="Text 3"/>
          <p:cNvSpPr txBox="1"/>
          <p:nvPr/>
        </p:nvSpPr>
        <p:spPr>
          <a:xfrm>
            <a:off x="566927" y="1005839"/>
            <a:ext cx="11057840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Votre Business Model Canvas</a:t>
            </a:r>
          </a:p>
        </p:txBody>
      </p:sp>
      <p:sp>
        <p:nvSpPr>
          <p:cNvPr id="61" name="Shape 4"/>
          <p:cNvSpPr/>
          <p:nvPr/>
        </p:nvSpPr>
        <p:spPr>
          <a:xfrm>
            <a:off x="566927" y="1874520"/>
            <a:ext cx="2138417" cy="297180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2" name="Text 5"/>
          <p:cNvSpPr txBox="1"/>
          <p:nvPr/>
        </p:nvSpPr>
        <p:spPr>
          <a:xfrm>
            <a:off x="694944" y="1984248"/>
            <a:ext cx="1882384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5000"/>
              </a:lnSpc>
              <a:defRPr b="1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Partenaires clés</a:t>
            </a:r>
          </a:p>
        </p:txBody>
      </p:sp>
      <p:sp>
        <p:nvSpPr>
          <p:cNvPr id="63" name="Text 6"/>
          <p:cNvSpPr txBox="1"/>
          <p:nvPr/>
        </p:nvSpPr>
        <p:spPr>
          <a:xfrm>
            <a:off x="694944" y="2313432"/>
            <a:ext cx="1882384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8000"/>
              </a:lnSpc>
              <a:defRPr i="1" sz="900">
                <a:solidFill>
                  <a:srgbClr val="9A9A9A"/>
                </a:solidFill>
              </a:defRPr>
            </a:lvl1pPr>
          </a:lstStyle>
          <a:p>
            <a:pPr/>
            <a:r>
              <a:t>Qui vous aide ? (fournisseurs, alliés)</a:t>
            </a:r>
          </a:p>
        </p:txBody>
      </p:sp>
      <p:sp>
        <p:nvSpPr>
          <p:cNvPr id="64" name="Shape 7"/>
          <p:cNvSpPr/>
          <p:nvPr/>
        </p:nvSpPr>
        <p:spPr>
          <a:xfrm>
            <a:off x="2796783" y="1874520"/>
            <a:ext cx="2138417" cy="14401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5" name="Text 8"/>
          <p:cNvSpPr txBox="1"/>
          <p:nvPr/>
        </p:nvSpPr>
        <p:spPr>
          <a:xfrm>
            <a:off x="2924799" y="1984248"/>
            <a:ext cx="1882385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5000"/>
              </a:lnSpc>
              <a:defRPr b="1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Activités clés</a:t>
            </a:r>
          </a:p>
        </p:txBody>
      </p:sp>
      <p:sp>
        <p:nvSpPr>
          <p:cNvPr id="66" name="Text 9"/>
          <p:cNvSpPr txBox="1"/>
          <p:nvPr/>
        </p:nvSpPr>
        <p:spPr>
          <a:xfrm>
            <a:off x="2924799" y="2313432"/>
            <a:ext cx="188238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8000"/>
              </a:lnSpc>
              <a:defRPr i="1" sz="900">
                <a:solidFill>
                  <a:srgbClr val="9A9A9A"/>
                </a:solidFill>
              </a:defRPr>
            </a:lvl1pPr>
          </a:lstStyle>
          <a:p>
            <a:pPr/>
            <a:r>
              <a:t>Que devez-vous faire absolument ?</a:t>
            </a:r>
          </a:p>
        </p:txBody>
      </p:sp>
      <p:sp>
        <p:nvSpPr>
          <p:cNvPr id="67" name="Shape 10"/>
          <p:cNvSpPr/>
          <p:nvPr/>
        </p:nvSpPr>
        <p:spPr>
          <a:xfrm>
            <a:off x="2796783" y="3406140"/>
            <a:ext cx="2138417" cy="14401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8" name="Text 11"/>
          <p:cNvSpPr txBox="1"/>
          <p:nvPr/>
        </p:nvSpPr>
        <p:spPr>
          <a:xfrm>
            <a:off x="2924799" y="3515867"/>
            <a:ext cx="1882385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5000"/>
              </a:lnSpc>
              <a:defRPr b="1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Ressources clés</a:t>
            </a:r>
          </a:p>
        </p:txBody>
      </p:sp>
      <p:sp>
        <p:nvSpPr>
          <p:cNvPr id="69" name="Text 12"/>
          <p:cNvSpPr txBox="1"/>
          <p:nvPr/>
        </p:nvSpPr>
        <p:spPr>
          <a:xfrm>
            <a:off x="2924799" y="3845052"/>
            <a:ext cx="188238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8000"/>
              </a:lnSpc>
              <a:defRPr i="1" sz="900">
                <a:solidFill>
                  <a:srgbClr val="9A9A9A"/>
                </a:solidFill>
              </a:defRPr>
            </a:lvl1pPr>
          </a:lstStyle>
          <a:p>
            <a:pPr/>
            <a:r>
              <a:t>Équipe, techno, argent, temps ?</a:t>
            </a:r>
          </a:p>
        </p:txBody>
      </p:sp>
      <p:sp>
        <p:nvSpPr>
          <p:cNvPr id="70" name="Shape 13"/>
          <p:cNvSpPr/>
          <p:nvPr/>
        </p:nvSpPr>
        <p:spPr>
          <a:xfrm>
            <a:off x="5026640" y="1874520"/>
            <a:ext cx="2138417" cy="297180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1" name="Text 14"/>
          <p:cNvSpPr txBox="1"/>
          <p:nvPr/>
        </p:nvSpPr>
        <p:spPr>
          <a:xfrm>
            <a:off x="5154655" y="1984248"/>
            <a:ext cx="1882385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5000"/>
              </a:lnSpc>
              <a:defRPr b="1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Proposition de valeur</a:t>
            </a:r>
          </a:p>
        </p:txBody>
      </p:sp>
      <p:sp>
        <p:nvSpPr>
          <p:cNvPr id="72" name="Text 15"/>
          <p:cNvSpPr txBox="1"/>
          <p:nvPr/>
        </p:nvSpPr>
        <p:spPr>
          <a:xfrm>
            <a:off x="5154655" y="2478023"/>
            <a:ext cx="188238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8000"/>
              </a:lnSpc>
              <a:defRPr i="1" sz="900">
                <a:solidFill>
                  <a:srgbClr val="9A9A9A"/>
                </a:solidFill>
              </a:defRPr>
            </a:lvl1pPr>
          </a:lstStyle>
          <a:p>
            <a:pPr/>
            <a:r>
              <a:t>Quel problème résolvez-vous, pour qui ?</a:t>
            </a:r>
          </a:p>
        </p:txBody>
      </p:sp>
      <p:sp>
        <p:nvSpPr>
          <p:cNvPr id="73" name="Shape 16"/>
          <p:cNvSpPr/>
          <p:nvPr/>
        </p:nvSpPr>
        <p:spPr>
          <a:xfrm>
            <a:off x="7256495" y="1874520"/>
            <a:ext cx="2138417" cy="14401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4" name="Text 17"/>
          <p:cNvSpPr txBox="1"/>
          <p:nvPr/>
        </p:nvSpPr>
        <p:spPr>
          <a:xfrm>
            <a:off x="7384512" y="1984248"/>
            <a:ext cx="1882385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5000"/>
              </a:lnSpc>
              <a:defRPr b="1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Relations clients</a:t>
            </a:r>
          </a:p>
        </p:txBody>
      </p:sp>
      <p:sp>
        <p:nvSpPr>
          <p:cNvPr id="75" name="Text 18"/>
          <p:cNvSpPr txBox="1"/>
          <p:nvPr/>
        </p:nvSpPr>
        <p:spPr>
          <a:xfrm>
            <a:off x="7384512" y="2313432"/>
            <a:ext cx="188238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8000"/>
              </a:lnSpc>
              <a:defRPr i="1" sz="900">
                <a:solidFill>
                  <a:srgbClr val="9A9A9A"/>
                </a:solidFill>
              </a:defRPr>
            </a:lvl1pPr>
          </a:lstStyle>
          <a:p>
            <a:pPr/>
            <a:r>
              <a:t>Quel lien avec vos clients ?</a:t>
            </a:r>
          </a:p>
        </p:txBody>
      </p:sp>
      <p:sp>
        <p:nvSpPr>
          <p:cNvPr id="76" name="Shape 19"/>
          <p:cNvSpPr/>
          <p:nvPr/>
        </p:nvSpPr>
        <p:spPr>
          <a:xfrm>
            <a:off x="7256495" y="3406140"/>
            <a:ext cx="2138417" cy="14401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7" name="Text 20"/>
          <p:cNvSpPr txBox="1"/>
          <p:nvPr/>
        </p:nvSpPr>
        <p:spPr>
          <a:xfrm>
            <a:off x="7384512" y="3515867"/>
            <a:ext cx="1882385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5000"/>
              </a:lnSpc>
              <a:defRPr b="1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Canaux</a:t>
            </a:r>
          </a:p>
        </p:txBody>
      </p:sp>
      <p:sp>
        <p:nvSpPr>
          <p:cNvPr id="78" name="Text 21"/>
          <p:cNvSpPr txBox="1"/>
          <p:nvPr/>
        </p:nvSpPr>
        <p:spPr>
          <a:xfrm>
            <a:off x="7384512" y="3845052"/>
            <a:ext cx="188238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8000"/>
              </a:lnSpc>
              <a:defRPr i="1" sz="900">
                <a:solidFill>
                  <a:srgbClr val="9A9A9A"/>
                </a:solidFill>
              </a:defRPr>
            </a:lvl1pPr>
          </a:lstStyle>
          <a:p>
            <a:pPr/>
            <a:r>
              <a:t>Par où les touchez-vous ?</a:t>
            </a:r>
          </a:p>
        </p:txBody>
      </p:sp>
      <p:sp>
        <p:nvSpPr>
          <p:cNvPr id="79" name="Shape 22"/>
          <p:cNvSpPr/>
          <p:nvPr/>
        </p:nvSpPr>
        <p:spPr>
          <a:xfrm>
            <a:off x="9486351" y="1874520"/>
            <a:ext cx="2138417" cy="297180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0" name="Text 23"/>
          <p:cNvSpPr txBox="1"/>
          <p:nvPr/>
        </p:nvSpPr>
        <p:spPr>
          <a:xfrm>
            <a:off x="9614366" y="1984248"/>
            <a:ext cx="1882385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5000"/>
              </a:lnSpc>
              <a:defRPr b="1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Segments de clientèle</a:t>
            </a:r>
          </a:p>
        </p:txBody>
      </p:sp>
      <p:sp>
        <p:nvSpPr>
          <p:cNvPr id="81" name="Text 24"/>
          <p:cNvSpPr txBox="1"/>
          <p:nvPr/>
        </p:nvSpPr>
        <p:spPr>
          <a:xfrm>
            <a:off x="9614366" y="2478023"/>
            <a:ext cx="188238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8000"/>
              </a:lnSpc>
              <a:defRPr i="1" sz="900">
                <a:solidFill>
                  <a:srgbClr val="9A9A9A"/>
                </a:solidFill>
              </a:defRPr>
            </a:lvl1pPr>
          </a:lstStyle>
          <a:p>
            <a:pPr/>
            <a:r>
              <a:t>À qui vous adressez-vous ?</a:t>
            </a:r>
          </a:p>
        </p:txBody>
      </p:sp>
      <p:sp>
        <p:nvSpPr>
          <p:cNvPr id="82" name="Shape 25"/>
          <p:cNvSpPr/>
          <p:nvPr/>
        </p:nvSpPr>
        <p:spPr>
          <a:xfrm>
            <a:off x="566928" y="4956047"/>
            <a:ext cx="5483200" cy="105156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3" name="Text 26"/>
          <p:cNvSpPr txBox="1"/>
          <p:nvPr/>
        </p:nvSpPr>
        <p:spPr>
          <a:xfrm>
            <a:off x="694943" y="5065776"/>
            <a:ext cx="5227170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5000"/>
              </a:lnSpc>
              <a:defRPr b="1" sz="11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Structure de coûts</a:t>
            </a:r>
          </a:p>
        </p:txBody>
      </p:sp>
      <p:sp>
        <p:nvSpPr>
          <p:cNvPr id="84" name="Text 27"/>
          <p:cNvSpPr txBox="1"/>
          <p:nvPr/>
        </p:nvSpPr>
        <p:spPr>
          <a:xfrm>
            <a:off x="694943" y="5394959"/>
            <a:ext cx="522717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8000"/>
              </a:lnSpc>
              <a:defRPr i="1" sz="900">
                <a:solidFill>
                  <a:srgbClr val="9A9A9A"/>
                </a:solidFill>
              </a:defRPr>
            </a:lvl1pPr>
          </a:lstStyle>
          <a:p>
            <a:pPr/>
            <a:r>
              <a:t>Qu'est-ce qui coûte le plus cher ?</a:t>
            </a:r>
          </a:p>
        </p:txBody>
      </p:sp>
      <p:sp>
        <p:nvSpPr>
          <p:cNvPr id="85" name="Shape 28"/>
          <p:cNvSpPr/>
          <p:nvPr/>
        </p:nvSpPr>
        <p:spPr>
          <a:xfrm>
            <a:off x="6141568" y="4956047"/>
            <a:ext cx="5483200" cy="105156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6" name="Text 29"/>
          <p:cNvSpPr txBox="1"/>
          <p:nvPr/>
        </p:nvSpPr>
        <p:spPr>
          <a:xfrm>
            <a:off x="6269583" y="5065776"/>
            <a:ext cx="5227170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5000"/>
              </a:lnSpc>
              <a:defRPr b="1" sz="11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Sources de revenus</a:t>
            </a:r>
          </a:p>
        </p:txBody>
      </p:sp>
      <p:sp>
        <p:nvSpPr>
          <p:cNvPr id="87" name="Text 30"/>
          <p:cNvSpPr txBox="1"/>
          <p:nvPr/>
        </p:nvSpPr>
        <p:spPr>
          <a:xfrm>
            <a:off x="6269583" y="5394959"/>
            <a:ext cx="522717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8000"/>
              </a:lnSpc>
              <a:defRPr i="1" sz="900">
                <a:solidFill>
                  <a:srgbClr val="9A9A9A"/>
                </a:solidFill>
              </a:defRPr>
            </a:lvl1pPr>
          </a:lstStyle>
          <a:p>
            <a:pPr/>
            <a:r>
              <a:t>Comment entre l'argent ? Qui paie, combien, à quelle fréquence ?</a:t>
            </a:r>
          </a:p>
        </p:txBody>
      </p:sp>
      <p:pic>
        <p:nvPicPr>
          <p:cNvPr id="8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1"/>
            <a:ext cx="868682" cy="223115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Text 31"/>
          <p:cNvSpPr txBox="1"/>
          <p:nvPr/>
        </p:nvSpPr>
        <p:spPr>
          <a:xfrm>
            <a:off x="8515807" y="6428739"/>
            <a:ext cx="3108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90" name="Shape 0"/>
          <p:cNvSpPr/>
          <p:nvPr/>
        </p:nvSpPr>
        <p:spPr>
          <a:xfrm>
            <a:off x="566927" y="457200"/>
            <a:ext cx="1234441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1" name="Text 1"/>
          <p:cNvSpPr txBox="1"/>
          <p:nvPr/>
        </p:nvSpPr>
        <p:spPr>
          <a:xfrm>
            <a:off x="566927" y="556674"/>
            <a:ext cx="123444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BMC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 2"/>
          <p:cNvSpPr txBox="1"/>
          <p:nvPr/>
        </p:nvSpPr>
        <p:spPr>
          <a:xfrm>
            <a:off x="1992376" y="553672"/>
            <a:ext cx="7315201" cy="17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 NERF DE LA GUERRE</a:t>
            </a:r>
          </a:p>
        </p:txBody>
      </p:sp>
      <p:sp>
        <p:nvSpPr>
          <p:cNvPr id="94" name="Text 3"/>
          <p:cNvSpPr txBox="1"/>
          <p:nvPr/>
        </p:nvSpPr>
        <p:spPr>
          <a:xfrm>
            <a:off x="566927" y="1005839"/>
            <a:ext cx="11057840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Comment gagnez-vous de l’argent ?</a:t>
            </a:r>
          </a:p>
        </p:txBody>
      </p:sp>
      <p:sp>
        <p:nvSpPr>
          <p:cNvPr id="95" name="Shape 5"/>
          <p:cNvSpPr/>
          <p:nvPr/>
        </p:nvSpPr>
        <p:spPr>
          <a:xfrm>
            <a:off x="566928" y="2021839"/>
            <a:ext cx="5368900" cy="362555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6" name="Text 6"/>
          <p:cNvSpPr txBox="1"/>
          <p:nvPr/>
        </p:nvSpPr>
        <p:spPr>
          <a:xfrm>
            <a:off x="749808" y="2213101"/>
            <a:ext cx="5003140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5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DES MODÈLES FRÉQUENTS (cochez ce qui colle)</a:t>
            </a:r>
          </a:p>
        </p:txBody>
      </p:sp>
      <p:sp>
        <p:nvSpPr>
          <p:cNvPr id="97" name="Shape 7"/>
          <p:cNvSpPr/>
          <p:nvPr/>
        </p:nvSpPr>
        <p:spPr>
          <a:xfrm>
            <a:off x="768096" y="2524760"/>
            <a:ext cx="219456" cy="21945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8" name="Text 8"/>
          <p:cNvSpPr txBox="1"/>
          <p:nvPr/>
        </p:nvSpPr>
        <p:spPr>
          <a:xfrm>
            <a:off x="1097279" y="2576498"/>
            <a:ext cx="4637382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Abonnement  </a:t>
            </a:r>
            <a:r>
              <a:rPr b="0" i="1">
                <a:solidFill>
                  <a:srgbClr val="6E6E6E"/>
                </a:solidFill>
              </a:rPr>
              <a:t>— on paie chaque mois pour un accès continu</a:t>
            </a:r>
          </a:p>
        </p:txBody>
      </p:sp>
      <p:sp>
        <p:nvSpPr>
          <p:cNvPr id="99" name="Shape 9"/>
          <p:cNvSpPr/>
          <p:nvPr/>
        </p:nvSpPr>
        <p:spPr>
          <a:xfrm>
            <a:off x="768096" y="2890520"/>
            <a:ext cx="219456" cy="21945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0" name="Text 10"/>
          <p:cNvSpPr txBox="1"/>
          <p:nvPr/>
        </p:nvSpPr>
        <p:spPr>
          <a:xfrm>
            <a:off x="1097279" y="2942258"/>
            <a:ext cx="4637382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À l'usage  </a:t>
            </a:r>
            <a:r>
              <a:rPr b="0" i="1">
                <a:solidFill>
                  <a:srgbClr val="6E6E6E"/>
                </a:solidFill>
              </a:rPr>
              <a:t>— on paie ce qu'on consomme</a:t>
            </a:r>
          </a:p>
        </p:txBody>
      </p:sp>
      <p:sp>
        <p:nvSpPr>
          <p:cNvPr id="101" name="Shape 11"/>
          <p:cNvSpPr/>
          <p:nvPr/>
        </p:nvSpPr>
        <p:spPr>
          <a:xfrm>
            <a:off x="768096" y="3256279"/>
            <a:ext cx="219456" cy="21945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2" name="Text 12"/>
          <p:cNvSpPr txBox="1"/>
          <p:nvPr/>
        </p:nvSpPr>
        <p:spPr>
          <a:xfrm>
            <a:off x="1097279" y="3308017"/>
            <a:ext cx="4637382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Commission  </a:t>
            </a:r>
            <a:r>
              <a:rPr b="0" i="1">
                <a:solidFill>
                  <a:srgbClr val="6E6E6E"/>
                </a:solidFill>
              </a:rPr>
              <a:t>— une part sur chaque transaction (place de marché)</a:t>
            </a:r>
          </a:p>
        </p:txBody>
      </p:sp>
      <p:sp>
        <p:nvSpPr>
          <p:cNvPr id="103" name="Shape 13"/>
          <p:cNvSpPr/>
          <p:nvPr/>
        </p:nvSpPr>
        <p:spPr>
          <a:xfrm>
            <a:off x="768096" y="3622040"/>
            <a:ext cx="219456" cy="21945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4" name="Text 14"/>
          <p:cNvSpPr txBox="1"/>
          <p:nvPr/>
        </p:nvSpPr>
        <p:spPr>
          <a:xfrm>
            <a:off x="1097279" y="3673778"/>
            <a:ext cx="4637382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Freemium  </a:t>
            </a:r>
            <a:r>
              <a:rPr b="0" i="1">
                <a:solidFill>
                  <a:srgbClr val="6E6E6E"/>
                </a:solidFill>
              </a:rPr>
              <a:t>— gratuit, avec des options payantes</a:t>
            </a:r>
          </a:p>
        </p:txBody>
      </p:sp>
      <p:sp>
        <p:nvSpPr>
          <p:cNvPr id="105" name="Shape 15"/>
          <p:cNvSpPr/>
          <p:nvPr/>
        </p:nvSpPr>
        <p:spPr>
          <a:xfrm>
            <a:off x="768096" y="3987800"/>
            <a:ext cx="219456" cy="21945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6" name="Text 16"/>
          <p:cNvSpPr txBox="1"/>
          <p:nvPr/>
        </p:nvSpPr>
        <p:spPr>
          <a:xfrm>
            <a:off x="1097279" y="4039538"/>
            <a:ext cx="4637382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Licence  </a:t>
            </a:r>
            <a:r>
              <a:rPr b="0" i="1">
                <a:solidFill>
                  <a:srgbClr val="6E6E6E"/>
                </a:solidFill>
              </a:rPr>
              <a:t>— on paie pour le droit d'utiliser</a:t>
            </a:r>
          </a:p>
        </p:txBody>
      </p:sp>
      <p:sp>
        <p:nvSpPr>
          <p:cNvPr id="107" name="Shape 17"/>
          <p:cNvSpPr/>
          <p:nvPr/>
        </p:nvSpPr>
        <p:spPr>
          <a:xfrm>
            <a:off x="768096" y="4353559"/>
            <a:ext cx="219456" cy="21945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8" name="Text 18"/>
          <p:cNvSpPr txBox="1"/>
          <p:nvPr/>
        </p:nvSpPr>
        <p:spPr>
          <a:xfrm>
            <a:off x="1097279" y="4405298"/>
            <a:ext cx="4637382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Publicité  </a:t>
            </a:r>
            <a:r>
              <a:rPr b="0" i="1">
                <a:solidFill>
                  <a:srgbClr val="6E6E6E"/>
                </a:solidFill>
              </a:rPr>
              <a:t>— gratuit pour l'user, les annonceurs paient</a:t>
            </a:r>
          </a:p>
        </p:txBody>
      </p:sp>
      <p:sp>
        <p:nvSpPr>
          <p:cNvPr id="109" name="Shape 19"/>
          <p:cNvSpPr/>
          <p:nvPr/>
        </p:nvSpPr>
        <p:spPr>
          <a:xfrm>
            <a:off x="768096" y="4719320"/>
            <a:ext cx="219456" cy="21945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0" name="Text 20"/>
          <p:cNvSpPr txBox="1"/>
          <p:nvPr/>
        </p:nvSpPr>
        <p:spPr>
          <a:xfrm>
            <a:off x="1097279" y="4771058"/>
            <a:ext cx="4637382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1100">
                <a:solidFill>
                  <a:srgbClr val="111111"/>
                </a:solidFill>
              </a:defRPr>
            </a:pPr>
            <a:r>
              <a:t>Vente directe  </a:t>
            </a:r>
            <a:r>
              <a:rPr b="0" i="1">
                <a:solidFill>
                  <a:srgbClr val="6E6E6E"/>
                </a:solidFill>
              </a:rPr>
              <a:t>— on vend un produit / un service, une fois</a:t>
            </a:r>
          </a:p>
        </p:txBody>
      </p:sp>
      <p:sp>
        <p:nvSpPr>
          <p:cNvPr id="111" name="Shape 21"/>
          <p:cNvSpPr/>
          <p:nvPr/>
        </p:nvSpPr>
        <p:spPr>
          <a:xfrm>
            <a:off x="6255868" y="2021839"/>
            <a:ext cx="5368900" cy="160020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2" name="Text 22"/>
          <p:cNvSpPr txBox="1"/>
          <p:nvPr/>
        </p:nvSpPr>
        <p:spPr>
          <a:xfrm>
            <a:off x="6438748" y="2194466"/>
            <a:ext cx="500314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NOTRE MODÈLE À NOUS</a:t>
            </a:r>
          </a:p>
        </p:txBody>
      </p:sp>
      <p:sp>
        <p:nvSpPr>
          <p:cNvPr id="113" name="Text 23"/>
          <p:cNvSpPr txBox="1"/>
          <p:nvPr/>
        </p:nvSpPr>
        <p:spPr>
          <a:xfrm>
            <a:off x="6438748" y="2469895"/>
            <a:ext cx="500314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</a:defRPr>
            </a:lvl1pPr>
          </a:lstStyle>
          <a:p>
            <a:pPr/>
            <a:r>
              <a:t>Qui paie ?  ·  Combien ?  ·  À quelle fréquence ?  Écrivez-le en une phrase claire.</a:t>
            </a:r>
          </a:p>
        </p:txBody>
      </p:sp>
      <p:sp>
        <p:nvSpPr>
          <p:cNvPr id="114" name="Shape 25"/>
          <p:cNvSpPr/>
          <p:nvPr/>
        </p:nvSpPr>
        <p:spPr>
          <a:xfrm>
            <a:off x="6255868" y="3759200"/>
            <a:ext cx="5368900" cy="188296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5" name="Text 26"/>
          <p:cNvSpPr txBox="1"/>
          <p:nvPr/>
        </p:nvSpPr>
        <p:spPr>
          <a:xfrm>
            <a:off x="6438748" y="3931826"/>
            <a:ext cx="5003141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NOS 3 PRINCIPAUX POSTES DE COÛTS</a:t>
            </a:r>
          </a:p>
        </p:txBody>
      </p:sp>
      <p:pic>
        <p:nvPicPr>
          <p:cNvPr id="11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1"/>
            <a:ext cx="868682" cy="223115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Text 30"/>
          <p:cNvSpPr txBox="1"/>
          <p:nvPr/>
        </p:nvSpPr>
        <p:spPr>
          <a:xfrm>
            <a:off x="8515807" y="6428739"/>
            <a:ext cx="3108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18" name="Shape 19"/>
          <p:cNvSpPr/>
          <p:nvPr/>
        </p:nvSpPr>
        <p:spPr>
          <a:xfrm>
            <a:off x="772858" y="5085079"/>
            <a:ext cx="219457" cy="21945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9" name="Text 20"/>
          <p:cNvSpPr txBox="1"/>
          <p:nvPr/>
        </p:nvSpPr>
        <p:spPr>
          <a:xfrm>
            <a:off x="1102042" y="5136817"/>
            <a:ext cx="4637381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100">
                <a:solidFill>
                  <a:srgbClr val="111111"/>
                </a:solidFill>
              </a:defRPr>
            </a:lvl1pPr>
          </a:lstStyle>
          <a:p>
            <a:pPr/>
            <a:r>
              <a:t>Autre</a:t>
            </a:r>
          </a:p>
        </p:txBody>
      </p:sp>
      <p:sp>
        <p:nvSpPr>
          <p:cNvPr id="120" name="Shape 0"/>
          <p:cNvSpPr/>
          <p:nvPr/>
        </p:nvSpPr>
        <p:spPr>
          <a:xfrm>
            <a:off x="566927" y="457200"/>
            <a:ext cx="1234441" cy="384048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21" name="Text 1"/>
          <p:cNvSpPr txBox="1"/>
          <p:nvPr/>
        </p:nvSpPr>
        <p:spPr>
          <a:xfrm>
            <a:off x="566927" y="556674"/>
            <a:ext cx="123444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BMC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